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34" r:id="rId2"/>
    <p:sldId id="352" r:id="rId3"/>
    <p:sldId id="281" r:id="rId4"/>
    <p:sldId id="359" r:id="rId5"/>
    <p:sldId id="362" r:id="rId6"/>
    <p:sldId id="282" r:id="rId7"/>
    <p:sldId id="335" r:id="rId8"/>
    <p:sldId id="346" r:id="rId9"/>
    <p:sldId id="358" r:id="rId10"/>
    <p:sldId id="363" r:id="rId11"/>
    <p:sldId id="354" r:id="rId12"/>
    <p:sldId id="338" r:id="rId13"/>
    <p:sldId id="339" r:id="rId14"/>
    <p:sldId id="340" r:id="rId15"/>
    <p:sldId id="355" r:id="rId16"/>
    <p:sldId id="356" r:id="rId17"/>
    <p:sldId id="360" r:id="rId18"/>
    <p:sldId id="361" r:id="rId19"/>
    <p:sldId id="364" r:id="rId20"/>
    <p:sldId id="337" r:id="rId21"/>
    <p:sldId id="347" r:id="rId22"/>
  </p:sldIdLst>
  <p:sldSz cx="12192000" cy="6858000"/>
  <p:notesSz cx="6808788" cy="994092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2942"/>
    <a:srgbClr val="000066"/>
    <a:srgbClr val="DA5C74"/>
    <a:srgbClr val="F7DDE2"/>
    <a:srgbClr val="EEB4BF"/>
    <a:srgbClr val="E69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5033" autoAdjust="0"/>
  </p:normalViewPr>
  <p:slideViewPr>
    <p:cSldViewPr snapToGrid="0">
      <p:cViewPr varScale="1">
        <p:scale>
          <a:sx n="78" d="100"/>
          <a:sy n="78" d="100"/>
        </p:scale>
        <p:origin x="97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 Könönen" userId="e3bcd627-3a8b-4dc4-b5d2-eca29a2f8d2a" providerId="ADAL" clId="{7B12895D-E5EB-4998-BDCE-D1559F8C2B35}"/>
    <pc:docChg chg="undo custSel delSld modSld">
      <pc:chgData name="Jenni Könönen" userId="e3bcd627-3a8b-4dc4-b5d2-eca29a2f8d2a" providerId="ADAL" clId="{7B12895D-E5EB-4998-BDCE-D1559F8C2B35}" dt="2026-05-29T06:33:14.594" v="14" actId="14100"/>
      <pc:docMkLst>
        <pc:docMk/>
      </pc:docMkLst>
      <pc:sldChg chg="addSp delSp modSp mod">
        <pc:chgData name="Jenni Könönen" userId="e3bcd627-3a8b-4dc4-b5d2-eca29a2f8d2a" providerId="ADAL" clId="{7B12895D-E5EB-4998-BDCE-D1559F8C2B35}" dt="2026-05-29T06:33:14.594" v="14" actId="14100"/>
        <pc:sldMkLst>
          <pc:docMk/>
          <pc:sldMk cId="1738107524" sldId="347"/>
        </pc:sldMkLst>
        <pc:spChg chg="mod">
          <ac:chgData name="Jenni Könönen" userId="e3bcd627-3a8b-4dc4-b5d2-eca29a2f8d2a" providerId="ADAL" clId="{7B12895D-E5EB-4998-BDCE-D1559F8C2B35}" dt="2026-05-29T06:32:30.968" v="4" actId="1076"/>
          <ac:spMkLst>
            <pc:docMk/>
            <pc:sldMk cId="1738107524" sldId="347"/>
            <ac:spMk id="6" creationId="{0148D249-F399-823B-6263-5721595D8A2B}"/>
          </ac:spMkLst>
        </pc:spChg>
        <pc:spChg chg="add mod">
          <ac:chgData name="Jenni Könönen" userId="e3bcd627-3a8b-4dc4-b5d2-eca29a2f8d2a" providerId="ADAL" clId="{7B12895D-E5EB-4998-BDCE-D1559F8C2B35}" dt="2026-05-29T06:32:58.022" v="11" actId="478"/>
          <ac:spMkLst>
            <pc:docMk/>
            <pc:sldMk cId="1738107524" sldId="347"/>
            <ac:spMk id="7" creationId="{3E36F295-979C-E0D3-4B43-21AE4C72A218}"/>
          </ac:spMkLst>
        </pc:spChg>
        <pc:picChg chg="mod">
          <ac:chgData name="Jenni Könönen" userId="e3bcd627-3a8b-4dc4-b5d2-eca29a2f8d2a" providerId="ADAL" clId="{7B12895D-E5EB-4998-BDCE-D1559F8C2B35}" dt="2026-05-29T06:33:14.594" v="14" actId="14100"/>
          <ac:picMkLst>
            <pc:docMk/>
            <pc:sldMk cId="1738107524" sldId="347"/>
            <ac:picMk id="3" creationId="{5F6E474E-23F5-2CFC-D9C8-EEB5872BD9CC}"/>
          </ac:picMkLst>
        </pc:picChg>
        <pc:picChg chg="del mod">
          <ac:chgData name="Jenni Könönen" userId="e3bcd627-3a8b-4dc4-b5d2-eca29a2f8d2a" providerId="ADAL" clId="{7B12895D-E5EB-4998-BDCE-D1559F8C2B35}" dt="2026-05-29T06:32:58.022" v="11" actId="478"/>
          <ac:picMkLst>
            <pc:docMk/>
            <pc:sldMk cId="1738107524" sldId="347"/>
            <ac:picMk id="9" creationId="{C923D043-F6CB-FD94-CCE6-B6FB4C55197C}"/>
          </ac:picMkLst>
        </pc:picChg>
      </pc:sldChg>
      <pc:sldChg chg="del">
        <pc:chgData name="Jenni Könönen" userId="e3bcd627-3a8b-4dc4-b5d2-eca29a2f8d2a" providerId="ADAL" clId="{7B12895D-E5EB-4998-BDCE-D1559F8C2B35}" dt="2026-05-29T06:30:43.950" v="0" actId="2696"/>
        <pc:sldMkLst>
          <pc:docMk/>
          <pc:sldMk cId="3533057574" sldId="365"/>
        </pc:sldMkLst>
      </pc:sldChg>
      <pc:sldChg chg="del">
        <pc:chgData name="Jenni Könönen" userId="e3bcd627-3a8b-4dc4-b5d2-eca29a2f8d2a" providerId="ADAL" clId="{7B12895D-E5EB-4998-BDCE-D1559F8C2B35}" dt="2026-05-29T06:30:47.388" v="1" actId="2696"/>
        <pc:sldMkLst>
          <pc:docMk/>
          <pc:sldMk cId="910464392" sldId="36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7A47F-87BC-46DA-BC35-941AD3CB087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fi-FI"/>
        </a:p>
      </dgm:t>
    </dgm:pt>
    <dgm:pt modelId="{14346C71-6596-458E-9EC4-4791D53EB84A}">
      <dgm:prSet phldrT="[Teksti]" phldr="0" custT="1"/>
      <dgm:spPr/>
      <dgm:t>
        <a:bodyPr/>
        <a:lstStyle/>
        <a:p>
          <a:r>
            <a:rPr lang="fi-FI" sz="2200" dirty="0">
              <a:latin typeface="Courier New" panose="02070309020205020404" pitchFamily="49" charset="0"/>
              <a:cs typeface="Courier New" panose="02070309020205020404" pitchFamily="49" charset="0"/>
            </a:rPr>
            <a:t>Yhteistyö</a:t>
          </a:r>
        </a:p>
      </dgm:t>
    </dgm:pt>
    <dgm:pt modelId="{948B4B51-11D8-43EC-BA1C-03B93EEBC05E}" type="parTrans" cxnId="{FC4B199B-2E56-45AA-8EF1-9B62A81FDD78}">
      <dgm:prSet/>
      <dgm:spPr/>
      <dgm:t>
        <a:bodyPr/>
        <a:lstStyle/>
        <a:p>
          <a:endParaRPr lang="fi-FI" sz="2200">
            <a:latin typeface="Montserrat" panose="00000500000000000000" pitchFamily="2" charset="0"/>
          </a:endParaRPr>
        </a:p>
      </dgm:t>
    </dgm:pt>
    <dgm:pt modelId="{9725721F-113B-442F-AB67-EED5F2E73F73}" type="sibTrans" cxnId="{FC4B199B-2E56-45AA-8EF1-9B62A81FDD78}">
      <dgm:prSet/>
      <dgm:spPr/>
      <dgm:t>
        <a:bodyPr/>
        <a:lstStyle/>
        <a:p>
          <a:endParaRPr lang="fi-FI" sz="2200">
            <a:latin typeface="Montserrat" panose="00000500000000000000" pitchFamily="2" charset="0"/>
          </a:endParaRPr>
        </a:p>
      </dgm:t>
    </dgm:pt>
    <dgm:pt modelId="{FFC70B84-A70D-48ED-A06F-999222AEE239}">
      <dgm:prSet phldrT="[Teksti]" phldr="0" custT="1"/>
      <dgm:spPr/>
      <dgm:t>
        <a:bodyPr/>
        <a:lstStyle/>
        <a:p>
          <a:r>
            <a:rPr lang="fi-FI" sz="2200" dirty="0">
              <a:latin typeface="Courier New" panose="02070309020205020404" pitchFamily="49" charset="0"/>
              <a:cs typeface="Courier New" panose="02070309020205020404" pitchFamily="49" charset="0"/>
            </a:rPr>
            <a:t>Rohkeus</a:t>
          </a:r>
        </a:p>
      </dgm:t>
    </dgm:pt>
    <dgm:pt modelId="{43104C80-BA03-4EF6-9EC5-DDBF198CD119}" type="parTrans" cxnId="{56E73ADD-DA4B-4AE0-93FF-017AA1630A3D}">
      <dgm:prSet/>
      <dgm:spPr/>
      <dgm:t>
        <a:bodyPr/>
        <a:lstStyle/>
        <a:p>
          <a:endParaRPr lang="fi-FI" sz="2200">
            <a:latin typeface="Montserrat" panose="00000500000000000000" pitchFamily="2" charset="0"/>
          </a:endParaRPr>
        </a:p>
      </dgm:t>
    </dgm:pt>
    <dgm:pt modelId="{F61C32F4-7AC7-4A75-8300-ACF64F1F0979}" type="sibTrans" cxnId="{56E73ADD-DA4B-4AE0-93FF-017AA1630A3D}">
      <dgm:prSet/>
      <dgm:spPr/>
      <dgm:t>
        <a:bodyPr/>
        <a:lstStyle/>
        <a:p>
          <a:endParaRPr lang="fi-FI" sz="2200">
            <a:latin typeface="Montserrat" panose="00000500000000000000" pitchFamily="2" charset="0"/>
          </a:endParaRPr>
        </a:p>
      </dgm:t>
    </dgm:pt>
    <dgm:pt modelId="{CF6F935F-EF86-4A2D-8DC7-7B2E96296665}">
      <dgm:prSet phldrT="[Teksti]" phldr="0" custT="1"/>
      <dgm:spPr/>
      <dgm:t>
        <a:bodyPr/>
        <a:lstStyle/>
        <a:p>
          <a:r>
            <a:rPr lang="fi-FI" sz="2200" dirty="0">
              <a:latin typeface="Montserrat" panose="00000500000000000000" pitchFamily="2" charset="0"/>
            </a:rPr>
            <a:t>Vastuullisuus</a:t>
          </a:r>
        </a:p>
      </dgm:t>
    </dgm:pt>
    <dgm:pt modelId="{5C7A0489-2958-4DC8-8204-3EE49F9CA4B1}" type="parTrans" cxnId="{C34B9BB1-3247-47AA-83FE-A96924F9C3C6}">
      <dgm:prSet/>
      <dgm:spPr/>
      <dgm:t>
        <a:bodyPr/>
        <a:lstStyle/>
        <a:p>
          <a:endParaRPr lang="fi-FI" sz="2200">
            <a:latin typeface="Montserrat" panose="00000500000000000000" pitchFamily="2" charset="0"/>
          </a:endParaRPr>
        </a:p>
      </dgm:t>
    </dgm:pt>
    <dgm:pt modelId="{05D34A2B-6CFF-45D9-A1E6-FA97D940E0FA}" type="sibTrans" cxnId="{C34B9BB1-3247-47AA-83FE-A96924F9C3C6}">
      <dgm:prSet/>
      <dgm:spPr/>
      <dgm:t>
        <a:bodyPr/>
        <a:lstStyle/>
        <a:p>
          <a:endParaRPr lang="fi-FI" sz="2200">
            <a:latin typeface="Montserrat" panose="00000500000000000000" pitchFamily="2" charset="0"/>
          </a:endParaRPr>
        </a:p>
      </dgm:t>
    </dgm:pt>
    <dgm:pt modelId="{8CAF267B-2CCD-4F87-84BF-E04B2F69DA34}">
      <dgm:prSet custT="1"/>
      <dgm:spPr/>
      <dgm:t>
        <a:bodyPr/>
        <a:lstStyle/>
        <a:p>
          <a:r>
            <a:rPr lang="fi-FI" sz="2200" dirty="0">
              <a:latin typeface="Courier New" panose="02070309020205020404" pitchFamily="49" charset="0"/>
              <a:cs typeface="Courier New" panose="02070309020205020404" pitchFamily="49" charset="0"/>
            </a:rPr>
            <a:t>Asiakas-lähtöisyys</a:t>
          </a:r>
        </a:p>
      </dgm:t>
    </dgm:pt>
    <dgm:pt modelId="{ECEE3235-BA9F-4039-B106-C516E8F9CAF9}" type="parTrans" cxnId="{7D3E5B3F-9585-4A60-832A-F9D4C341F45C}">
      <dgm:prSet/>
      <dgm:spPr/>
      <dgm:t>
        <a:bodyPr/>
        <a:lstStyle/>
        <a:p>
          <a:endParaRPr lang="fi-FI" sz="2200">
            <a:latin typeface="Montserrat" panose="00000500000000000000" pitchFamily="2" charset="0"/>
          </a:endParaRPr>
        </a:p>
      </dgm:t>
    </dgm:pt>
    <dgm:pt modelId="{C8408F48-78DD-416E-8215-8E7AF21F4E81}" type="sibTrans" cxnId="{7D3E5B3F-9585-4A60-832A-F9D4C341F45C}">
      <dgm:prSet/>
      <dgm:spPr/>
      <dgm:t>
        <a:bodyPr/>
        <a:lstStyle/>
        <a:p>
          <a:endParaRPr lang="fi-FI" sz="2200">
            <a:latin typeface="Montserrat" panose="00000500000000000000" pitchFamily="2" charset="0"/>
          </a:endParaRPr>
        </a:p>
      </dgm:t>
    </dgm:pt>
    <dgm:pt modelId="{4C4DC3F2-EDC2-4E09-AB91-E7354780AA43}" type="pres">
      <dgm:prSet presAssocID="{E467A47F-87BC-46DA-BC35-941AD3CB087F}" presName="Name0" presStyleCnt="0">
        <dgm:presLayoutVars>
          <dgm:dir/>
          <dgm:animLvl val="lvl"/>
          <dgm:resizeHandles val="exact"/>
        </dgm:presLayoutVars>
      </dgm:prSet>
      <dgm:spPr/>
    </dgm:pt>
    <dgm:pt modelId="{D34FFF99-3310-477F-A007-7FACD5C93E88}" type="pres">
      <dgm:prSet presAssocID="{8CAF267B-2CCD-4F87-84BF-E04B2F69DA34}" presName="linNode" presStyleCnt="0"/>
      <dgm:spPr/>
    </dgm:pt>
    <dgm:pt modelId="{75FED624-8966-482D-B09D-58887D503EFC}" type="pres">
      <dgm:prSet presAssocID="{8CAF267B-2CCD-4F87-84BF-E04B2F69DA34}" presName="parentText" presStyleLbl="node1" presStyleIdx="0" presStyleCnt="4" custLinFactY="44680" custLinFactNeighborX="-59646" custLinFactNeighborY="100000">
        <dgm:presLayoutVars>
          <dgm:chMax val="1"/>
          <dgm:bulletEnabled val="1"/>
        </dgm:presLayoutVars>
      </dgm:prSet>
      <dgm:spPr/>
    </dgm:pt>
    <dgm:pt modelId="{5BC4B33A-310A-4734-A658-2F28CA72AC92}" type="pres">
      <dgm:prSet presAssocID="{C8408F48-78DD-416E-8215-8E7AF21F4E81}" presName="sp" presStyleCnt="0"/>
      <dgm:spPr/>
    </dgm:pt>
    <dgm:pt modelId="{A077D8B4-6CC9-4C3A-9841-D59E03720FF8}" type="pres">
      <dgm:prSet presAssocID="{14346C71-6596-458E-9EC4-4791D53EB84A}" presName="linNode" presStyleCnt="0"/>
      <dgm:spPr/>
    </dgm:pt>
    <dgm:pt modelId="{C8309652-AB9C-4535-9705-EEBCE54F6E89}" type="pres">
      <dgm:prSet presAssocID="{14346C71-6596-458E-9EC4-4791D53EB84A}" presName="parentText" presStyleLbl="node1" presStyleIdx="1" presStyleCnt="4" custLinFactNeighborX="45722" custLinFactNeighborY="-28250">
        <dgm:presLayoutVars>
          <dgm:chMax val="1"/>
          <dgm:bulletEnabled val="1"/>
        </dgm:presLayoutVars>
      </dgm:prSet>
      <dgm:spPr/>
    </dgm:pt>
    <dgm:pt modelId="{44E2CDC0-3DC0-4C30-A205-EEE380CD8F4E}" type="pres">
      <dgm:prSet presAssocID="{9725721F-113B-442F-AB67-EED5F2E73F73}" presName="sp" presStyleCnt="0"/>
      <dgm:spPr/>
    </dgm:pt>
    <dgm:pt modelId="{5315E26B-88D7-481A-8FE3-98399CA69E7A}" type="pres">
      <dgm:prSet presAssocID="{FFC70B84-A70D-48ED-A06F-999222AEE239}" presName="linNode" presStyleCnt="0"/>
      <dgm:spPr/>
    </dgm:pt>
    <dgm:pt modelId="{CA194C31-EF2C-4CF0-AF58-EC08E4A06D5C}" type="pres">
      <dgm:prSet presAssocID="{FFC70B84-A70D-48ED-A06F-999222AEE239}" presName="parentText" presStyleLbl="node1" presStyleIdx="2" presStyleCnt="4" custLinFactY="-78688" custLinFactNeighborX="-85755" custLinFactNeighborY="-100000">
        <dgm:presLayoutVars>
          <dgm:chMax val="1"/>
          <dgm:bulletEnabled val="1"/>
        </dgm:presLayoutVars>
      </dgm:prSet>
      <dgm:spPr/>
    </dgm:pt>
    <dgm:pt modelId="{EAAF3810-797C-4A35-BA54-1F2B0AF6856F}" type="pres">
      <dgm:prSet presAssocID="{F61C32F4-7AC7-4A75-8300-ACF64F1F0979}" presName="sp" presStyleCnt="0"/>
      <dgm:spPr/>
    </dgm:pt>
    <dgm:pt modelId="{663A5D13-A18F-41A8-B822-1D8C85485699}" type="pres">
      <dgm:prSet presAssocID="{CF6F935F-EF86-4A2D-8DC7-7B2E96296665}" presName="linNode" presStyleCnt="0"/>
      <dgm:spPr/>
    </dgm:pt>
    <dgm:pt modelId="{3FF5C5D4-4503-45A9-8CCF-A2849E121BFC}" type="pres">
      <dgm:prSet presAssocID="{CF6F935F-EF86-4A2D-8DC7-7B2E96296665}" presName="parentText" presStyleLbl="node1" presStyleIdx="3" presStyleCnt="4" custLinFactNeighborX="-35853" custLinFactNeighborY="-48337">
        <dgm:presLayoutVars>
          <dgm:chMax val="1"/>
          <dgm:bulletEnabled val="1"/>
        </dgm:presLayoutVars>
      </dgm:prSet>
      <dgm:spPr/>
    </dgm:pt>
  </dgm:ptLst>
  <dgm:cxnLst>
    <dgm:cxn modelId="{7D3E5B3F-9585-4A60-832A-F9D4C341F45C}" srcId="{E467A47F-87BC-46DA-BC35-941AD3CB087F}" destId="{8CAF267B-2CCD-4F87-84BF-E04B2F69DA34}" srcOrd="0" destOrd="0" parTransId="{ECEE3235-BA9F-4039-B106-C516E8F9CAF9}" sibTransId="{C8408F48-78DD-416E-8215-8E7AF21F4E81}"/>
    <dgm:cxn modelId="{64F26852-0071-4640-8026-81E362BADB79}" type="presOf" srcId="{8CAF267B-2CCD-4F87-84BF-E04B2F69DA34}" destId="{75FED624-8966-482D-B09D-58887D503EFC}" srcOrd="0" destOrd="0" presId="urn:microsoft.com/office/officeart/2005/8/layout/vList5"/>
    <dgm:cxn modelId="{C2A89773-20CD-4C0B-8E82-064673A4767E}" type="presOf" srcId="{CF6F935F-EF86-4A2D-8DC7-7B2E96296665}" destId="{3FF5C5D4-4503-45A9-8CCF-A2849E121BFC}" srcOrd="0" destOrd="0" presId="urn:microsoft.com/office/officeart/2005/8/layout/vList5"/>
    <dgm:cxn modelId="{E9AAF774-1687-4DC0-BD9A-0F6213B3012C}" type="presOf" srcId="{E467A47F-87BC-46DA-BC35-941AD3CB087F}" destId="{4C4DC3F2-EDC2-4E09-AB91-E7354780AA43}" srcOrd="0" destOrd="0" presId="urn:microsoft.com/office/officeart/2005/8/layout/vList5"/>
    <dgm:cxn modelId="{FC4B199B-2E56-45AA-8EF1-9B62A81FDD78}" srcId="{E467A47F-87BC-46DA-BC35-941AD3CB087F}" destId="{14346C71-6596-458E-9EC4-4791D53EB84A}" srcOrd="1" destOrd="0" parTransId="{948B4B51-11D8-43EC-BA1C-03B93EEBC05E}" sibTransId="{9725721F-113B-442F-AB67-EED5F2E73F73}"/>
    <dgm:cxn modelId="{E04037A6-9253-49E6-A9AB-D28621AA3F59}" type="presOf" srcId="{FFC70B84-A70D-48ED-A06F-999222AEE239}" destId="{CA194C31-EF2C-4CF0-AF58-EC08E4A06D5C}" srcOrd="0" destOrd="0" presId="urn:microsoft.com/office/officeart/2005/8/layout/vList5"/>
    <dgm:cxn modelId="{C7948EA8-9C0A-46D9-9A61-455AA6F5441A}" type="presOf" srcId="{14346C71-6596-458E-9EC4-4791D53EB84A}" destId="{C8309652-AB9C-4535-9705-EEBCE54F6E89}" srcOrd="0" destOrd="0" presId="urn:microsoft.com/office/officeart/2005/8/layout/vList5"/>
    <dgm:cxn modelId="{C34B9BB1-3247-47AA-83FE-A96924F9C3C6}" srcId="{E467A47F-87BC-46DA-BC35-941AD3CB087F}" destId="{CF6F935F-EF86-4A2D-8DC7-7B2E96296665}" srcOrd="3" destOrd="0" parTransId="{5C7A0489-2958-4DC8-8204-3EE49F9CA4B1}" sibTransId="{05D34A2B-6CFF-45D9-A1E6-FA97D940E0FA}"/>
    <dgm:cxn modelId="{56E73ADD-DA4B-4AE0-93FF-017AA1630A3D}" srcId="{E467A47F-87BC-46DA-BC35-941AD3CB087F}" destId="{FFC70B84-A70D-48ED-A06F-999222AEE239}" srcOrd="2" destOrd="0" parTransId="{43104C80-BA03-4EF6-9EC5-DDBF198CD119}" sibTransId="{F61C32F4-7AC7-4A75-8300-ACF64F1F0979}"/>
    <dgm:cxn modelId="{28E63A78-0625-4EEA-9E9D-C60AE4E565DE}" type="presParOf" srcId="{4C4DC3F2-EDC2-4E09-AB91-E7354780AA43}" destId="{D34FFF99-3310-477F-A007-7FACD5C93E88}" srcOrd="0" destOrd="0" presId="urn:microsoft.com/office/officeart/2005/8/layout/vList5"/>
    <dgm:cxn modelId="{E236A2DC-046F-4F1D-9CEC-321E5C10A2E8}" type="presParOf" srcId="{D34FFF99-3310-477F-A007-7FACD5C93E88}" destId="{75FED624-8966-482D-B09D-58887D503EFC}" srcOrd="0" destOrd="0" presId="urn:microsoft.com/office/officeart/2005/8/layout/vList5"/>
    <dgm:cxn modelId="{A2AFB33F-60CF-42F8-9421-12B3C9BA9DED}" type="presParOf" srcId="{4C4DC3F2-EDC2-4E09-AB91-E7354780AA43}" destId="{5BC4B33A-310A-4734-A658-2F28CA72AC92}" srcOrd="1" destOrd="0" presId="urn:microsoft.com/office/officeart/2005/8/layout/vList5"/>
    <dgm:cxn modelId="{4A0FD6C2-BCA7-40FF-9D63-0A181562738D}" type="presParOf" srcId="{4C4DC3F2-EDC2-4E09-AB91-E7354780AA43}" destId="{A077D8B4-6CC9-4C3A-9841-D59E03720FF8}" srcOrd="2" destOrd="0" presId="urn:microsoft.com/office/officeart/2005/8/layout/vList5"/>
    <dgm:cxn modelId="{E025A627-C50B-496C-9A06-648377913C03}" type="presParOf" srcId="{A077D8B4-6CC9-4C3A-9841-D59E03720FF8}" destId="{C8309652-AB9C-4535-9705-EEBCE54F6E89}" srcOrd="0" destOrd="0" presId="urn:microsoft.com/office/officeart/2005/8/layout/vList5"/>
    <dgm:cxn modelId="{B78CC522-A173-49C7-ADA4-BE2EC4DECDAB}" type="presParOf" srcId="{4C4DC3F2-EDC2-4E09-AB91-E7354780AA43}" destId="{44E2CDC0-3DC0-4C30-A205-EEE380CD8F4E}" srcOrd="3" destOrd="0" presId="urn:microsoft.com/office/officeart/2005/8/layout/vList5"/>
    <dgm:cxn modelId="{8D40D4A3-AF6D-488D-AB62-004AF4EC8F2D}" type="presParOf" srcId="{4C4DC3F2-EDC2-4E09-AB91-E7354780AA43}" destId="{5315E26B-88D7-481A-8FE3-98399CA69E7A}" srcOrd="4" destOrd="0" presId="urn:microsoft.com/office/officeart/2005/8/layout/vList5"/>
    <dgm:cxn modelId="{0B0A419A-A754-4DD2-9F13-27010CD76479}" type="presParOf" srcId="{5315E26B-88D7-481A-8FE3-98399CA69E7A}" destId="{CA194C31-EF2C-4CF0-AF58-EC08E4A06D5C}" srcOrd="0" destOrd="0" presId="urn:microsoft.com/office/officeart/2005/8/layout/vList5"/>
    <dgm:cxn modelId="{DF0145BB-D6A0-49E6-AC03-221BAF5D0A43}" type="presParOf" srcId="{4C4DC3F2-EDC2-4E09-AB91-E7354780AA43}" destId="{EAAF3810-797C-4A35-BA54-1F2B0AF6856F}" srcOrd="5" destOrd="0" presId="urn:microsoft.com/office/officeart/2005/8/layout/vList5"/>
    <dgm:cxn modelId="{A6885B66-E4AF-4B28-95FA-F8A3B6E9F26D}" type="presParOf" srcId="{4C4DC3F2-EDC2-4E09-AB91-E7354780AA43}" destId="{663A5D13-A18F-41A8-B822-1D8C85485699}" srcOrd="6" destOrd="0" presId="urn:microsoft.com/office/officeart/2005/8/layout/vList5"/>
    <dgm:cxn modelId="{A71997F2-4B80-49A6-BA77-C4BC37684B5C}" type="presParOf" srcId="{663A5D13-A18F-41A8-B822-1D8C85485699}" destId="{3FF5C5D4-4503-45A9-8CCF-A2849E121BFC}" srcOrd="0"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67A47F-87BC-46DA-BC35-941AD3CB087F}"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i-FI"/>
        </a:p>
      </dgm:t>
    </dgm:pt>
    <dgm:pt modelId="{14346C71-6596-458E-9EC4-4791D53EB84A}">
      <dgm:prSet phldrT="[Teksti]" phldr="0" custT="1"/>
      <dgm:spPr/>
      <dgm:t>
        <a:bodyPr/>
        <a:lstStyle/>
        <a:p>
          <a:r>
            <a:rPr lang="fi-FI" sz="2800" dirty="0">
              <a:latin typeface="Courier New" panose="02070309020205020404" pitchFamily="49" charset="0"/>
              <a:cs typeface="Courier New" panose="02070309020205020404" pitchFamily="49" charset="0"/>
            </a:rPr>
            <a:t>Vahvistuva elinvoima</a:t>
          </a:r>
        </a:p>
      </dgm:t>
    </dgm:pt>
    <dgm:pt modelId="{948B4B51-11D8-43EC-BA1C-03B93EEBC05E}" type="parTrans" cxnId="{FC4B199B-2E56-45AA-8EF1-9B62A81FDD78}">
      <dgm:prSet/>
      <dgm:spPr/>
      <dgm:t>
        <a:bodyPr/>
        <a:lstStyle/>
        <a:p>
          <a:endParaRPr lang="fi-FI" sz="1400">
            <a:latin typeface="Montserrat" panose="00000500000000000000" pitchFamily="2" charset="0"/>
          </a:endParaRPr>
        </a:p>
      </dgm:t>
    </dgm:pt>
    <dgm:pt modelId="{9725721F-113B-442F-AB67-EED5F2E73F73}" type="sibTrans" cxnId="{FC4B199B-2E56-45AA-8EF1-9B62A81FDD78}">
      <dgm:prSet/>
      <dgm:spPr/>
      <dgm:t>
        <a:bodyPr/>
        <a:lstStyle/>
        <a:p>
          <a:endParaRPr lang="fi-FI" sz="1400">
            <a:latin typeface="Montserrat" panose="00000500000000000000" pitchFamily="2" charset="0"/>
          </a:endParaRPr>
        </a:p>
      </dgm:t>
    </dgm:pt>
    <dgm:pt modelId="{FFC70B84-A70D-48ED-A06F-999222AEE239}">
      <dgm:prSet phldrT="[Teksti]" phldr="0" custT="1"/>
      <dgm:spPr/>
      <dgm:t>
        <a:bodyPr/>
        <a:lstStyle/>
        <a:p>
          <a:r>
            <a:rPr lang="fi-FI" sz="2800" dirty="0">
              <a:latin typeface="Courier New" panose="02070309020205020404" pitchFamily="49" charset="0"/>
              <a:cs typeface="Courier New" panose="02070309020205020404" pitchFamily="49" charset="0"/>
            </a:rPr>
            <a:t>Osallistava yhteisöllisyys</a:t>
          </a:r>
        </a:p>
      </dgm:t>
    </dgm:pt>
    <dgm:pt modelId="{43104C80-BA03-4EF6-9EC5-DDBF198CD119}" type="parTrans" cxnId="{56E73ADD-DA4B-4AE0-93FF-017AA1630A3D}">
      <dgm:prSet/>
      <dgm:spPr/>
      <dgm:t>
        <a:bodyPr/>
        <a:lstStyle/>
        <a:p>
          <a:endParaRPr lang="fi-FI" sz="1400">
            <a:latin typeface="Montserrat" panose="00000500000000000000" pitchFamily="2" charset="0"/>
          </a:endParaRPr>
        </a:p>
      </dgm:t>
    </dgm:pt>
    <dgm:pt modelId="{F61C32F4-7AC7-4A75-8300-ACF64F1F0979}" type="sibTrans" cxnId="{56E73ADD-DA4B-4AE0-93FF-017AA1630A3D}">
      <dgm:prSet/>
      <dgm:spPr/>
      <dgm:t>
        <a:bodyPr/>
        <a:lstStyle/>
        <a:p>
          <a:endParaRPr lang="fi-FI" sz="1400">
            <a:latin typeface="Montserrat" panose="00000500000000000000" pitchFamily="2" charset="0"/>
          </a:endParaRPr>
        </a:p>
      </dgm:t>
    </dgm:pt>
    <dgm:pt modelId="{CF6F935F-EF86-4A2D-8DC7-7B2E96296665}">
      <dgm:prSet phldrT="[Teksti]" phldr="0" custT="1"/>
      <dgm:spPr/>
      <dgm:t>
        <a:bodyPr/>
        <a:lstStyle/>
        <a:p>
          <a:r>
            <a:rPr lang="fi-FI" sz="2800" dirty="0">
              <a:latin typeface="Courier New" panose="02070309020205020404" pitchFamily="49" charset="0"/>
              <a:cs typeface="Courier New" panose="02070309020205020404" pitchFamily="49" charset="0"/>
            </a:rPr>
            <a:t>Hyvä johtaminen, sujuvat palvelut</a:t>
          </a:r>
        </a:p>
      </dgm:t>
    </dgm:pt>
    <dgm:pt modelId="{5C7A0489-2958-4DC8-8204-3EE49F9CA4B1}" type="parTrans" cxnId="{C34B9BB1-3247-47AA-83FE-A96924F9C3C6}">
      <dgm:prSet/>
      <dgm:spPr/>
      <dgm:t>
        <a:bodyPr/>
        <a:lstStyle/>
        <a:p>
          <a:endParaRPr lang="fi-FI" sz="1400">
            <a:latin typeface="Montserrat" panose="00000500000000000000" pitchFamily="2" charset="0"/>
          </a:endParaRPr>
        </a:p>
      </dgm:t>
    </dgm:pt>
    <dgm:pt modelId="{05D34A2B-6CFF-45D9-A1E6-FA97D940E0FA}" type="sibTrans" cxnId="{C34B9BB1-3247-47AA-83FE-A96924F9C3C6}">
      <dgm:prSet/>
      <dgm:spPr/>
      <dgm:t>
        <a:bodyPr/>
        <a:lstStyle/>
        <a:p>
          <a:endParaRPr lang="fi-FI" sz="1400">
            <a:latin typeface="Montserrat" panose="00000500000000000000" pitchFamily="2" charset="0"/>
          </a:endParaRPr>
        </a:p>
      </dgm:t>
    </dgm:pt>
    <dgm:pt modelId="{BE3CC021-988F-4AC9-A980-BA48FD4346E4}" type="pres">
      <dgm:prSet presAssocID="{E467A47F-87BC-46DA-BC35-941AD3CB087F}" presName="diagram" presStyleCnt="0">
        <dgm:presLayoutVars>
          <dgm:dir/>
          <dgm:resizeHandles val="exact"/>
        </dgm:presLayoutVars>
      </dgm:prSet>
      <dgm:spPr/>
    </dgm:pt>
    <dgm:pt modelId="{8F5D23EE-6F41-4651-A9BC-DE16DC2A5BFD}" type="pres">
      <dgm:prSet presAssocID="{14346C71-6596-458E-9EC4-4791D53EB84A}" presName="node" presStyleLbl="node1" presStyleIdx="0" presStyleCnt="3">
        <dgm:presLayoutVars>
          <dgm:bulletEnabled val="1"/>
        </dgm:presLayoutVars>
      </dgm:prSet>
      <dgm:spPr/>
    </dgm:pt>
    <dgm:pt modelId="{3CBA860D-D334-42E8-99C8-6696F711869D}" type="pres">
      <dgm:prSet presAssocID="{9725721F-113B-442F-AB67-EED5F2E73F73}" presName="sibTrans" presStyleCnt="0"/>
      <dgm:spPr/>
    </dgm:pt>
    <dgm:pt modelId="{2CF6D580-25B1-4A8A-B89D-10377DDBA19B}" type="pres">
      <dgm:prSet presAssocID="{FFC70B84-A70D-48ED-A06F-999222AEE239}" presName="node" presStyleLbl="node1" presStyleIdx="1" presStyleCnt="3">
        <dgm:presLayoutVars>
          <dgm:bulletEnabled val="1"/>
        </dgm:presLayoutVars>
      </dgm:prSet>
      <dgm:spPr/>
    </dgm:pt>
    <dgm:pt modelId="{29A66E0F-DE85-4123-8B6E-2884E39C4F48}" type="pres">
      <dgm:prSet presAssocID="{F61C32F4-7AC7-4A75-8300-ACF64F1F0979}" presName="sibTrans" presStyleCnt="0"/>
      <dgm:spPr/>
    </dgm:pt>
    <dgm:pt modelId="{22A72D39-75F4-4F06-874B-143D04E251AB}" type="pres">
      <dgm:prSet presAssocID="{CF6F935F-EF86-4A2D-8DC7-7B2E96296665}" presName="node" presStyleLbl="node1" presStyleIdx="2" presStyleCnt="3">
        <dgm:presLayoutVars>
          <dgm:bulletEnabled val="1"/>
        </dgm:presLayoutVars>
      </dgm:prSet>
      <dgm:spPr/>
    </dgm:pt>
  </dgm:ptLst>
  <dgm:cxnLst>
    <dgm:cxn modelId="{D327250D-9F91-4027-9FF1-F0C8309EA4ED}" type="presOf" srcId="{E467A47F-87BC-46DA-BC35-941AD3CB087F}" destId="{BE3CC021-988F-4AC9-A980-BA48FD4346E4}" srcOrd="0" destOrd="0" presId="urn:microsoft.com/office/officeart/2005/8/layout/default"/>
    <dgm:cxn modelId="{44CDC115-3865-4B73-92A3-B5593A259DE7}" type="presOf" srcId="{14346C71-6596-458E-9EC4-4791D53EB84A}" destId="{8F5D23EE-6F41-4651-A9BC-DE16DC2A5BFD}" srcOrd="0" destOrd="0" presId="urn:microsoft.com/office/officeart/2005/8/layout/default"/>
    <dgm:cxn modelId="{FC4B199B-2E56-45AA-8EF1-9B62A81FDD78}" srcId="{E467A47F-87BC-46DA-BC35-941AD3CB087F}" destId="{14346C71-6596-458E-9EC4-4791D53EB84A}" srcOrd="0" destOrd="0" parTransId="{948B4B51-11D8-43EC-BA1C-03B93EEBC05E}" sibTransId="{9725721F-113B-442F-AB67-EED5F2E73F73}"/>
    <dgm:cxn modelId="{C34B9BB1-3247-47AA-83FE-A96924F9C3C6}" srcId="{E467A47F-87BC-46DA-BC35-941AD3CB087F}" destId="{CF6F935F-EF86-4A2D-8DC7-7B2E96296665}" srcOrd="2" destOrd="0" parTransId="{5C7A0489-2958-4DC8-8204-3EE49F9CA4B1}" sibTransId="{05D34A2B-6CFF-45D9-A1E6-FA97D940E0FA}"/>
    <dgm:cxn modelId="{F89FFECF-C1EF-452A-83A3-1CD2DAD81CFB}" type="presOf" srcId="{FFC70B84-A70D-48ED-A06F-999222AEE239}" destId="{2CF6D580-25B1-4A8A-B89D-10377DDBA19B}" srcOrd="0" destOrd="0" presId="urn:microsoft.com/office/officeart/2005/8/layout/default"/>
    <dgm:cxn modelId="{C5C777D2-022F-4F46-BF6F-535234810B37}" type="presOf" srcId="{CF6F935F-EF86-4A2D-8DC7-7B2E96296665}" destId="{22A72D39-75F4-4F06-874B-143D04E251AB}" srcOrd="0" destOrd="0" presId="urn:microsoft.com/office/officeart/2005/8/layout/default"/>
    <dgm:cxn modelId="{56E73ADD-DA4B-4AE0-93FF-017AA1630A3D}" srcId="{E467A47F-87BC-46DA-BC35-941AD3CB087F}" destId="{FFC70B84-A70D-48ED-A06F-999222AEE239}" srcOrd="1" destOrd="0" parTransId="{43104C80-BA03-4EF6-9EC5-DDBF198CD119}" sibTransId="{F61C32F4-7AC7-4A75-8300-ACF64F1F0979}"/>
    <dgm:cxn modelId="{23914207-FD3B-4724-BC0F-3B80EFBAE073}" type="presParOf" srcId="{BE3CC021-988F-4AC9-A980-BA48FD4346E4}" destId="{8F5D23EE-6F41-4651-A9BC-DE16DC2A5BFD}" srcOrd="0" destOrd="0" presId="urn:microsoft.com/office/officeart/2005/8/layout/default"/>
    <dgm:cxn modelId="{72853E32-8EDF-43AF-8286-E9F911066420}" type="presParOf" srcId="{BE3CC021-988F-4AC9-A980-BA48FD4346E4}" destId="{3CBA860D-D334-42E8-99C8-6696F711869D}" srcOrd="1" destOrd="0" presId="urn:microsoft.com/office/officeart/2005/8/layout/default"/>
    <dgm:cxn modelId="{FCAC8D75-CF66-41CF-B066-71E957EA9D80}" type="presParOf" srcId="{BE3CC021-988F-4AC9-A980-BA48FD4346E4}" destId="{2CF6D580-25B1-4A8A-B89D-10377DDBA19B}" srcOrd="2" destOrd="0" presId="urn:microsoft.com/office/officeart/2005/8/layout/default"/>
    <dgm:cxn modelId="{8680019A-62F1-43E3-89E5-BABE4F7BD62C}" type="presParOf" srcId="{BE3CC021-988F-4AC9-A980-BA48FD4346E4}" destId="{29A66E0F-DE85-4123-8B6E-2884E39C4F48}" srcOrd="3" destOrd="0" presId="urn:microsoft.com/office/officeart/2005/8/layout/default"/>
    <dgm:cxn modelId="{446A6E53-C12E-4CF9-B401-C917B34E3778}" type="presParOf" srcId="{BE3CC021-988F-4AC9-A980-BA48FD4346E4}" destId="{22A72D39-75F4-4F06-874B-143D04E251A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ED624-8966-482D-B09D-58887D503EFC}">
      <dsp:nvSpPr>
        <dsp:cNvPr id="0" name=""/>
        <dsp:cNvSpPr/>
      </dsp:nvSpPr>
      <dsp:spPr>
        <a:xfrm>
          <a:off x="798197" y="1354131"/>
          <a:ext cx="2729543" cy="93460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dirty="0">
              <a:latin typeface="Courier New" panose="02070309020205020404" pitchFamily="49" charset="0"/>
              <a:cs typeface="Courier New" panose="02070309020205020404" pitchFamily="49" charset="0"/>
            </a:rPr>
            <a:t>Asiakas-lähtöisyys</a:t>
          </a:r>
        </a:p>
      </dsp:txBody>
      <dsp:txXfrm>
        <a:off x="843821" y="1399755"/>
        <a:ext cx="2638295" cy="843358"/>
      </dsp:txXfrm>
    </dsp:sp>
    <dsp:sp modelId="{C8309652-AB9C-4535-9705-EEBCE54F6E89}">
      <dsp:nvSpPr>
        <dsp:cNvPr id="0" name=""/>
        <dsp:cNvSpPr/>
      </dsp:nvSpPr>
      <dsp:spPr>
        <a:xfrm>
          <a:off x="3674262" y="719253"/>
          <a:ext cx="2729543" cy="934606"/>
        </a:xfrm>
        <a:prstGeom prst="roundRect">
          <a:avLst/>
        </a:prstGeom>
        <a:solidFill>
          <a:schemeClr val="accent4">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dirty="0">
              <a:latin typeface="Courier New" panose="02070309020205020404" pitchFamily="49" charset="0"/>
              <a:cs typeface="Courier New" panose="02070309020205020404" pitchFamily="49" charset="0"/>
            </a:rPr>
            <a:t>Yhteistyö</a:t>
          </a:r>
        </a:p>
      </dsp:txBody>
      <dsp:txXfrm>
        <a:off x="3719886" y="764877"/>
        <a:ext cx="2638295" cy="843358"/>
      </dsp:txXfrm>
    </dsp:sp>
    <dsp:sp modelId="{CA194C31-EF2C-4CF0-AF58-EC08E4A06D5C}">
      <dsp:nvSpPr>
        <dsp:cNvPr id="0" name=""/>
        <dsp:cNvSpPr/>
      </dsp:nvSpPr>
      <dsp:spPr>
        <a:xfrm>
          <a:off x="85540" y="294587"/>
          <a:ext cx="2729543" cy="934606"/>
        </a:xfrm>
        <a:prstGeom prst="roundRect">
          <a:avLst/>
        </a:prstGeom>
        <a:solidFill>
          <a:schemeClr val="accent4">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dirty="0">
              <a:latin typeface="Courier New" panose="02070309020205020404" pitchFamily="49" charset="0"/>
              <a:cs typeface="Courier New" panose="02070309020205020404" pitchFamily="49" charset="0"/>
            </a:rPr>
            <a:t>Rohkeus</a:t>
          </a:r>
        </a:p>
      </dsp:txBody>
      <dsp:txXfrm>
        <a:off x="131164" y="340211"/>
        <a:ext cx="2638295" cy="843358"/>
      </dsp:txXfrm>
    </dsp:sp>
    <dsp:sp modelId="{3FF5C5D4-4503-45A9-8CCF-A2849E121BFC}">
      <dsp:nvSpPr>
        <dsp:cNvPr id="0" name=""/>
        <dsp:cNvSpPr/>
      </dsp:nvSpPr>
      <dsp:spPr>
        <a:xfrm>
          <a:off x="1447637" y="2494192"/>
          <a:ext cx="2729543" cy="934606"/>
        </a:xfrm>
        <a:prstGeom prst="round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dirty="0">
              <a:latin typeface="Montserrat" panose="00000500000000000000" pitchFamily="2" charset="0"/>
            </a:rPr>
            <a:t>Vastuullisuus</a:t>
          </a:r>
        </a:p>
      </dsp:txBody>
      <dsp:txXfrm>
        <a:off x="1493261" y="2539816"/>
        <a:ext cx="2638295" cy="843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D23EE-6F41-4651-A9BC-DE16DC2A5BFD}">
      <dsp:nvSpPr>
        <dsp:cNvPr id="0" name=""/>
        <dsp:cNvSpPr/>
      </dsp:nvSpPr>
      <dsp:spPr>
        <a:xfrm>
          <a:off x="0" y="396823"/>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latin typeface="Courier New" panose="02070309020205020404" pitchFamily="49" charset="0"/>
              <a:cs typeface="Courier New" panose="02070309020205020404" pitchFamily="49" charset="0"/>
            </a:rPr>
            <a:t>Vahvistuva elinvoima</a:t>
          </a:r>
        </a:p>
      </dsp:txBody>
      <dsp:txXfrm>
        <a:off x="0" y="396823"/>
        <a:ext cx="3286125" cy="1971675"/>
      </dsp:txXfrm>
    </dsp:sp>
    <dsp:sp modelId="{2CF6D580-25B1-4A8A-B89D-10377DDBA19B}">
      <dsp:nvSpPr>
        <dsp:cNvPr id="0" name=""/>
        <dsp:cNvSpPr/>
      </dsp:nvSpPr>
      <dsp:spPr>
        <a:xfrm>
          <a:off x="3614737" y="396823"/>
          <a:ext cx="3286125" cy="1971675"/>
        </a:xfrm>
        <a:prstGeom prst="rect">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latin typeface="Courier New" panose="02070309020205020404" pitchFamily="49" charset="0"/>
              <a:cs typeface="Courier New" panose="02070309020205020404" pitchFamily="49" charset="0"/>
            </a:rPr>
            <a:t>Osallistava yhteisöllisyys</a:t>
          </a:r>
        </a:p>
      </dsp:txBody>
      <dsp:txXfrm>
        <a:off x="3614737" y="396823"/>
        <a:ext cx="3286125" cy="1971675"/>
      </dsp:txXfrm>
    </dsp:sp>
    <dsp:sp modelId="{22A72D39-75F4-4F06-874B-143D04E251AB}">
      <dsp:nvSpPr>
        <dsp:cNvPr id="0" name=""/>
        <dsp:cNvSpPr/>
      </dsp:nvSpPr>
      <dsp:spPr>
        <a:xfrm>
          <a:off x="7229475" y="396823"/>
          <a:ext cx="3286125" cy="1971675"/>
        </a:xfrm>
        <a:prstGeom prst="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latin typeface="Courier New" panose="02070309020205020404" pitchFamily="49" charset="0"/>
              <a:cs typeface="Courier New" panose="02070309020205020404" pitchFamily="49" charset="0"/>
            </a:rPr>
            <a:t>Hyvä johtaminen, sujuvat palvelut</a:t>
          </a:r>
        </a:p>
      </dsp:txBody>
      <dsp:txXfrm>
        <a:off x="7229475" y="396823"/>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6038" y="0"/>
            <a:ext cx="2951162" cy="498475"/>
          </a:xfrm>
          <a:prstGeom prst="rect">
            <a:avLst/>
          </a:prstGeom>
        </p:spPr>
        <p:txBody>
          <a:bodyPr vert="horz" lIns="91440" tIns="45720" rIns="91440" bIns="45720" rtlCol="0"/>
          <a:lstStyle>
            <a:lvl1pPr algn="r">
              <a:defRPr sz="1200"/>
            </a:lvl1pPr>
          </a:lstStyle>
          <a:p>
            <a:fld id="{74B1D99F-CEDD-4E8C-B866-1C3D1CAF0045}" type="datetimeFigureOut">
              <a:rPr lang="fi-FI" smtClean="0"/>
              <a:t>29.5.2026</a:t>
            </a:fld>
            <a:endParaRPr lang="fi-FI"/>
          </a:p>
        </p:txBody>
      </p:sp>
      <p:sp>
        <p:nvSpPr>
          <p:cNvPr id="4" name="Dian kuvan paikkamerkki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1038" y="4784725"/>
            <a:ext cx="5446712" cy="3913188"/>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42450"/>
            <a:ext cx="2951163" cy="49847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6038" y="9442450"/>
            <a:ext cx="2951162" cy="498475"/>
          </a:xfrm>
          <a:prstGeom prst="rect">
            <a:avLst/>
          </a:prstGeom>
        </p:spPr>
        <p:txBody>
          <a:bodyPr vert="horz" lIns="91440" tIns="45720" rIns="91440" bIns="45720" rtlCol="0" anchor="b"/>
          <a:lstStyle>
            <a:lvl1pPr algn="r">
              <a:defRPr sz="1200"/>
            </a:lvl1pPr>
          </a:lstStyle>
          <a:p>
            <a:fld id="{02BF1160-F98C-4911-AFB7-D8AA20833255}" type="slidenum">
              <a:rPr lang="fi-FI" smtClean="0"/>
              <a:t>‹#›</a:t>
            </a:fld>
            <a:endParaRPr lang="fi-FI"/>
          </a:p>
        </p:txBody>
      </p:sp>
    </p:spTree>
    <p:extLst>
      <p:ext uri="{BB962C8B-B14F-4D97-AF65-F5344CB8AC3E}">
        <p14:creationId xmlns:p14="http://schemas.microsoft.com/office/powerpoint/2010/main" val="427841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8B22D-3EC4-1E6B-BE38-92DAFD426CB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998A751-3CCC-3AF1-F48F-CE251BFF5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6B23FCE3-6C6F-7CFC-27D7-C9D80ADDB46B}"/>
              </a:ext>
            </a:extLst>
          </p:cNvPr>
          <p:cNvSpPr>
            <a:spLocks noGrp="1"/>
          </p:cNvSpPr>
          <p:nvPr>
            <p:ph type="dt" sz="half" idx="10"/>
          </p:nvPr>
        </p:nvSpPr>
        <p:spPr/>
        <p:txBody>
          <a:bodyPr/>
          <a:lstStyle/>
          <a:p>
            <a:fld id="{AF7B5882-A9FE-4E3D-9997-B274218278E1}" type="datetime1">
              <a:rPr lang="fi-FI" smtClean="0"/>
              <a:t>29.5.2026</a:t>
            </a:fld>
            <a:endParaRPr lang="fi-FI"/>
          </a:p>
        </p:txBody>
      </p:sp>
      <p:sp>
        <p:nvSpPr>
          <p:cNvPr id="5" name="Alatunnisteen paikkamerkki 4">
            <a:extLst>
              <a:ext uri="{FF2B5EF4-FFF2-40B4-BE49-F238E27FC236}">
                <a16:creationId xmlns:a16="http://schemas.microsoft.com/office/drawing/2014/main" id="{358E8F06-71E2-CB02-8C45-6D220BCD2BB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8657F3D-8F34-15CE-B83F-9FAC788CBD27}"/>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160765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B4CA65-EBAA-455F-9A93-5D0BAD24D9A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DC294EAD-37EF-BC3F-E3E1-FD7C471A3FF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AAF4B76-3C05-AD68-B9AA-C0FDFDD7AB9B}"/>
              </a:ext>
            </a:extLst>
          </p:cNvPr>
          <p:cNvSpPr>
            <a:spLocks noGrp="1"/>
          </p:cNvSpPr>
          <p:nvPr>
            <p:ph type="dt" sz="half" idx="10"/>
          </p:nvPr>
        </p:nvSpPr>
        <p:spPr/>
        <p:txBody>
          <a:bodyPr/>
          <a:lstStyle/>
          <a:p>
            <a:fld id="{9407B57D-B2B2-4C65-BF86-493271843940}" type="datetime1">
              <a:rPr lang="fi-FI" smtClean="0"/>
              <a:t>29.5.2026</a:t>
            </a:fld>
            <a:endParaRPr lang="fi-FI"/>
          </a:p>
        </p:txBody>
      </p:sp>
      <p:sp>
        <p:nvSpPr>
          <p:cNvPr id="5" name="Alatunnisteen paikkamerkki 4">
            <a:extLst>
              <a:ext uri="{FF2B5EF4-FFF2-40B4-BE49-F238E27FC236}">
                <a16:creationId xmlns:a16="http://schemas.microsoft.com/office/drawing/2014/main" id="{D1EBF25E-16B5-F84A-186F-19625C359D6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6AF0A86-C375-D824-A620-84796BDC34F4}"/>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107820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242503A-BB4D-788D-1697-755AD42CA81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721E9DD-460C-D05A-8AD6-DDA995D4190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14601AC-1458-7174-92B7-E42B2169F19F}"/>
              </a:ext>
            </a:extLst>
          </p:cNvPr>
          <p:cNvSpPr>
            <a:spLocks noGrp="1"/>
          </p:cNvSpPr>
          <p:nvPr>
            <p:ph type="dt" sz="half" idx="10"/>
          </p:nvPr>
        </p:nvSpPr>
        <p:spPr/>
        <p:txBody>
          <a:bodyPr/>
          <a:lstStyle/>
          <a:p>
            <a:fld id="{E6D6BC2D-8BEA-4455-9B9D-3A9C04044D11}" type="datetime1">
              <a:rPr lang="fi-FI" smtClean="0"/>
              <a:t>29.5.2026</a:t>
            </a:fld>
            <a:endParaRPr lang="fi-FI"/>
          </a:p>
        </p:txBody>
      </p:sp>
      <p:sp>
        <p:nvSpPr>
          <p:cNvPr id="5" name="Alatunnisteen paikkamerkki 4">
            <a:extLst>
              <a:ext uri="{FF2B5EF4-FFF2-40B4-BE49-F238E27FC236}">
                <a16:creationId xmlns:a16="http://schemas.microsoft.com/office/drawing/2014/main" id="{B37CFF2E-EA1C-CEF3-6A1D-3961A95B0A5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9CE2AA2-8E53-FB3F-DB00-916CC512BB13}"/>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96483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9D870-295E-5848-320F-D669566104C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3B741ED-87B4-5719-17A4-CEAAA07604C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8581A1D-6058-9FDE-1284-696EDB743243}"/>
              </a:ext>
            </a:extLst>
          </p:cNvPr>
          <p:cNvSpPr>
            <a:spLocks noGrp="1"/>
          </p:cNvSpPr>
          <p:nvPr>
            <p:ph type="dt" sz="half" idx="10"/>
          </p:nvPr>
        </p:nvSpPr>
        <p:spPr/>
        <p:txBody>
          <a:bodyPr/>
          <a:lstStyle/>
          <a:p>
            <a:fld id="{862AD048-EC9D-41AD-BE5A-6F0DC3B1E93C}" type="datetime1">
              <a:rPr lang="fi-FI" smtClean="0"/>
              <a:t>29.5.2026</a:t>
            </a:fld>
            <a:endParaRPr lang="fi-FI"/>
          </a:p>
        </p:txBody>
      </p:sp>
      <p:sp>
        <p:nvSpPr>
          <p:cNvPr id="5" name="Alatunnisteen paikkamerkki 4">
            <a:extLst>
              <a:ext uri="{FF2B5EF4-FFF2-40B4-BE49-F238E27FC236}">
                <a16:creationId xmlns:a16="http://schemas.microsoft.com/office/drawing/2014/main" id="{2D0AF7F4-F818-377C-8B2E-E498B13117A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0D667D8-E28D-8315-7E8A-9231E23D3BC4}"/>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15716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4B879D-7A69-FE14-9311-EC49EA224DBA}"/>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D2E5445-B671-05EF-700F-9902B3E76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5F220027-D807-AFA2-2E74-7A8760892D9B}"/>
              </a:ext>
            </a:extLst>
          </p:cNvPr>
          <p:cNvSpPr>
            <a:spLocks noGrp="1"/>
          </p:cNvSpPr>
          <p:nvPr>
            <p:ph type="dt" sz="half" idx="10"/>
          </p:nvPr>
        </p:nvSpPr>
        <p:spPr/>
        <p:txBody>
          <a:bodyPr/>
          <a:lstStyle/>
          <a:p>
            <a:fld id="{3555BB17-012B-4730-A0D5-E755B63DF762}" type="datetime1">
              <a:rPr lang="fi-FI" smtClean="0"/>
              <a:t>29.5.2026</a:t>
            </a:fld>
            <a:endParaRPr lang="fi-FI"/>
          </a:p>
        </p:txBody>
      </p:sp>
      <p:sp>
        <p:nvSpPr>
          <p:cNvPr id="5" name="Alatunnisteen paikkamerkki 4">
            <a:extLst>
              <a:ext uri="{FF2B5EF4-FFF2-40B4-BE49-F238E27FC236}">
                <a16:creationId xmlns:a16="http://schemas.microsoft.com/office/drawing/2014/main" id="{F3211CEE-617C-52C8-F69F-E569181ADB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A4171E4-DFA1-4C95-6B27-42D45AF99025}"/>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259130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F1B22F-8221-B92B-33D7-AD084AE8563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E861629-AFFE-CBCA-0B5E-176780150A16}"/>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9E37583-8486-9A26-9CB2-F92A983B3BF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8A4999B-239A-D090-240F-DA4490526BE4}"/>
              </a:ext>
            </a:extLst>
          </p:cNvPr>
          <p:cNvSpPr>
            <a:spLocks noGrp="1"/>
          </p:cNvSpPr>
          <p:nvPr>
            <p:ph type="dt" sz="half" idx="10"/>
          </p:nvPr>
        </p:nvSpPr>
        <p:spPr/>
        <p:txBody>
          <a:bodyPr/>
          <a:lstStyle/>
          <a:p>
            <a:fld id="{69D2131B-36DC-4560-8FBD-428D4E3D2422}" type="datetime1">
              <a:rPr lang="fi-FI" smtClean="0"/>
              <a:t>29.5.2026</a:t>
            </a:fld>
            <a:endParaRPr lang="fi-FI"/>
          </a:p>
        </p:txBody>
      </p:sp>
      <p:sp>
        <p:nvSpPr>
          <p:cNvPr id="6" name="Alatunnisteen paikkamerkki 5">
            <a:extLst>
              <a:ext uri="{FF2B5EF4-FFF2-40B4-BE49-F238E27FC236}">
                <a16:creationId xmlns:a16="http://schemas.microsoft.com/office/drawing/2014/main" id="{9F7169BD-5097-28E4-319F-C91955458B9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B31330F-AA0C-2CF1-C50D-78C03CCFEE90}"/>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44426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82DB79-5358-DECA-94A9-BB981F39CEE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3AC37D8-EE4E-0A02-D0AE-7DB4C94E7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340DC495-7A7E-B701-7539-0C338BD7F237}"/>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6F9A7A3-0325-4A6E-B3CA-40A87BCF0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2F6EEE6-B0E1-227F-C632-1EF6A5095E7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0F7AEFC-B251-9CC4-8AC1-EB78B5F125C3}"/>
              </a:ext>
            </a:extLst>
          </p:cNvPr>
          <p:cNvSpPr>
            <a:spLocks noGrp="1"/>
          </p:cNvSpPr>
          <p:nvPr>
            <p:ph type="dt" sz="half" idx="10"/>
          </p:nvPr>
        </p:nvSpPr>
        <p:spPr/>
        <p:txBody>
          <a:bodyPr/>
          <a:lstStyle/>
          <a:p>
            <a:fld id="{AD58C8DD-4558-4C5C-A2AF-379DBC49AEB3}" type="datetime1">
              <a:rPr lang="fi-FI" smtClean="0"/>
              <a:t>29.5.2026</a:t>
            </a:fld>
            <a:endParaRPr lang="fi-FI"/>
          </a:p>
        </p:txBody>
      </p:sp>
      <p:sp>
        <p:nvSpPr>
          <p:cNvPr id="8" name="Alatunnisteen paikkamerkki 7">
            <a:extLst>
              <a:ext uri="{FF2B5EF4-FFF2-40B4-BE49-F238E27FC236}">
                <a16:creationId xmlns:a16="http://schemas.microsoft.com/office/drawing/2014/main" id="{41819AFB-0EEE-1C98-DC57-FC5F0BF966E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C9CC021-DAE0-0202-6583-D42404FEE70E}"/>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237985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1A2A9A-857D-2984-B860-2387A25A2CD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E260F30-2110-1297-7288-E519B550AA68}"/>
              </a:ext>
            </a:extLst>
          </p:cNvPr>
          <p:cNvSpPr>
            <a:spLocks noGrp="1"/>
          </p:cNvSpPr>
          <p:nvPr>
            <p:ph type="dt" sz="half" idx="10"/>
          </p:nvPr>
        </p:nvSpPr>
        <p:spPr/>
        <p:txBody>
          <a:bodyPr/>
          <a:lstStyle/>
          <a:p>
            <a:fld id="{C60A7384-DEDA-433F-9869-A9588AB8DB10}" type="datetime1">
              <a:rPr lang="fi-FI" smtClean="0"/>
              <a:t>29.5.2026</a:t>
            </a:fld>
            <a:endParaRPr lang="fi-FI"/>
          </a:p>
        </p:txBody>
      </p:sp>
      <p:sp>
        <p:nvSpPr>
          <p:cNvPr id="4" name="Alatunnisteen paikkamerkki 3">
            <a:extLst>
              <a:ext uri="{FF2B5EF4-FFF2-40B4-BE49-F238E27FC236}">
                <a16:creationId xmlns:a16="http://schemas.microsoft.com/office/drawing/2014/main" id="{96D8115C-82F0-FCD7-1D02-5671603CDD2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8B403BC1-DDF3-9438-1EC5-1B3E7CBD899A}"/>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219385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D0ADE17-6874-C293-28C9-0FB1817C7FE6}"/>
              </a:ext>
            </a:extLst>
          </p:cNvPr>
          <p:cNvSpPr>
            <a:spLocks noGrp="1"/>
          </p:cNvSpPr>
          <p:nvPr>
            <p:ph type="dt" sz="half" idx="10"/>
          </p:nvPr>
        </p:nvSpPr>
        <p:spPr/>
        <p:txBody>
          <a:bodyPr/>
          <a:lstStyle/>
          <a:p>
            <a:fld id="{AC4378A2-67CF-4676-8532-2556775CA917}" type="datetime1">
              <a:rPr lang="fi-FI" smtClean="0"/>
              <a:t>29.5.2026</a:t>
            </a:fld>
            <a:endParaRPr lang="fi-FI"/>
          </a:p>
        </p:txBody>
      </p:sp>
      <p:sp>
        <p:nvSpPr>
          <p:cNvPr id="3" name="Alatunnisteen paikkamerkki 2">
            <a:extLst>
              <a:ext uri="{FF2B5EF4-FFF2-40B4-BE49-F238E27FC236}">
                <a16:creationId xmlns:a16="http://schemas.microsoft.com/office/drawing/2014/main" id="{A6C7C0C7-D3D3-97FA-4002-2CBAD2E0899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F8C48D3-69F6-25F5-F6F8-B3939731633D}"/>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122309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4C2293-59C0-616A-40F2-55BD9CA06B6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90BE605-5F6E-0D47-C904-D9BEE248A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C6003E4-2476-D390-7C00-45651BC73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6AC9F0C-7B64-F407-B4FA-01E3D051D21B}"/>
              </a:ext>
            </a:extLst>
          </p:cNvPr>
          <p:cNvSpPr>
            <a:spLocks noGrp="1"/>
          </p:cNvSpPr>
          <p:nvPr>
            <p:ph type="dt" sz="half" idx="10"/>
          </p:nvPr>
        </p:nvSpPr>
        <p:spPr/>
        <p:txBody>
          <a:bodyPr/>
          <a:lstStyle/>
          <a:p>
            <a:fld id="{9577A67C-BD1B-4713-8D0B-3990CE70BF8C}" type="datetime1">
              <a:rPr lang="fi-FI" smtClean="0"/>
              <a:t>29.5.2026</a:t>
            </a:fld>
            <a:endParaRPr lang="fi-FI"/>
          </a:p>
        </p:txBody>
      </p:sp>
      <p:sp>
        <p:nvSpPr>
          <p:cNvPr id="6" name="Alatunnisteen paikkamerkki 5">
            <a:extLst>
              <a:ext uri="{FF2B5EF4-FFF2-40B4-BE49-F238E27FC236}">
                <a16:creationId xmlns:a16="http://schemas.microsoft.com/office/drawing/2014/main" id="{B557F79F-EE71-BF69-29C3-1B2C1F8A43B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0210032-02D2-37BD-24AC-D5FBDA141FA0}"/>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144436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C0DAD4-6F8E-2CB4-D726-0E254B33CF3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16D55371-0227-B51F-B42B-FCFECA69E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E4D94327-6D65-A0B8-DE06-0E2CFC175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CD26945-D256-E62E-743B-B945CF18B78A}"/>
              </a:ext>
            </a:extLst>
          </p:cNvPr>
          <p:cNvSpPr>
            <a:spLocks noGrp="1"/>
          </p:cNvSpPr>
          <p:nvPr>
            <p:ph type="dt" sz="half" idx="10"/>
          </p:nvPr>
        </p:nvSpPr>
        <p:spPr/>
        <p:txBody>
          <a:bodyPr/>
          <a:lstStyle/>
          <a:p>
            <a:fld id="{3928108C-96AE-4E67-9BC5-A9F66BDB9100}" type="datetime1">
              <a:rPr lang="fi-FI" smtClean="0"/>
              <a:t>29.5.2026</a:t>
            </a:fld>
            <a:endParaRPr lang="fi-FI"/>
          </a:p>
        </p:txBody>
      </p:sp>
      <p:sp>
        <p:nvSpPr>
          <p:cNvPr id="6" name="Alatunnisteen paikkamerkki 5">
            <a:extLst>
              <a:ext uri="{FF2B5EF4-FFF2-40B4-BE49-F238E27FC236}">
                <a16:creationId xmlns:a16="http://schemas.microsoft.com/office/drawing/2014/main" id="{671A4655-9E93-43B6-EC28-67125B3223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DEFA762-08CC-6357-38E3-2125A34DEA67}"/>
              </a:ext>
            </a:extLst>
          </p:cNvPr>
          <p:cNvSpPr>
            <a:spLocks noGrp="1"/>
          </p:cNvSpPr>
          <p:nvPr>
            <p:ph type="sldNum" sz="quarter" idx="12"/>
          </p:nvPr>
        </p:nvSpPr>
        <p:spPr/>
        <p:txBody>
          <a:bodyPr/>
          <a:lstStyle/>
          <a:p>
            <a:fld id="{22EDF4DF-8D57-4E3F-9DB9-F0DF9531E3FB}" type="slidenum">
              <a:rPr lang="fi-FI" smtClean="0"/>
              <a:t>‹#›</a:t>
            </a:fld>
            <a:endParaRPr lang="fi-FI"/>
          </a:p>
        </p:txBody>
      </p:sp>
    </p:spTree>
    <p:extLst>
      <p:ext uri="{BB962C8B-B14F-4D97-AF65-F5344CB8AC3E}">
        <p14:creationId xmlns:p14="http://schemas.microsoft.com/office/powerpoint/2010/main" val="18450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B983894-5A06-C8F7-BA96-BA523FD1B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99BB5A40-C8AD-CDB4-7F18-856BB6539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D522E35-4B4C-698B-F9A6-7994BB417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05062D-9D54-48AE-8FED-0C9E19D45631}" type="datetime1">
              <a:rPr lang="fi-FI" smtClean="0"/>
              <a:t>29.5.2026</a:t>
            </a:fld>
            <a:endParaRPr lang="fi-FI"/>
          </a:p>
        </p:txBody>
      </p:sp>
      <p:sp>
        <p:nvSpPr>
          <p:cNvPr id="5" name="Alatunnisteen paikkamerkki 4">
            <a:extLst>
              <a:ext uri="{FF2B5EF4-FFF2-40B4-BE49-F238E27FC236}">
                <a16:creationId xmlns:a16="http://schemas.microsoft.com/office/drawing/2014/main" id="{E0F73EB1-2062-F484-1645-DB990CC0B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A6D91D5F-11B8-A9FD-C649-D2536D9231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EDF4DF-8D57-4E3F-9DB9-F0DF9531E3FB}" type="slidenum">
              <a:rPr lang="fi-FI" smtClean="0"/>
              <a:t>‹#›</a:t>
            </a:fld>
            <a:endParaRPr lang="fi-FI"/>
          </a:p>
        </p:txBody>
      </p:sp>
    </p:spTree>
    <p:extLst>
      <p:ext uri="{BB962C8B-B14F-4D97-AF65-F5344CB8AC3E}">
        <p14:creationId xmlns:p14="http://schemas.microsoft.com/office/powerpoint/2010/main" val="136697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3A6DF6-7F3E-9483-30A3-650E066BC83C}"/>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348894A7-7E79-99CE-9B24-78F41E7DE16A}"/>
              </a:ext>
            </a:extLst>
          </p:cNvPr>
          <p:cNvSpPr>
            <a:spLocks noGrp="1"/>
          </p:cNvSpPr>
          <p:nvPr>
            <p:ph type="subTitle" idx="1"/>
          </p:nvPr>
        </p:nvSpPr>
        <p:spPr/>
        <p:txBody>
          <a:bodyPr/>
          <a:lstStyle/>
          <a:p>
            <a:endParaRPr lang="fi-FI"/>
          </a:p>
        </p:txBody>
      </p:sp>
      <p:pic>
        <p:nvPicPr>
          <p:cNvPr id="5" name="Kuva 4" descr="Kuva, joka sisältää kohteen henkilö, vaate, Ihmisen kasvot, teksti&#10;&#10;Tekoälyllä luotu sisältö voi olla virheellistä.">
            <a:extLst>
              <a:ext uri="{FF2B5EF4-FFF2-40B4-BE49-F238E27FC236}">
                <a16:creationId xmlns:a16="http://schemas.microsoft.com/office/drawing/2014/main" id="{73286ED8-E9E9-3905-F4C9-68134E52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Kuva 5">
            <a:extLst>
              <a:ext uri="{FF2B5EF4-FFF2-40B4-BE49-F238E27FC236}">
                <a16:creationId xmlns:a16="http://schemas.microsoft.com/office/drawing/2014/main" id="{63E53545-3BA5-50D1-2676-047B287005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78390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666F78-D205-3144-684E-B798E0452624}"/>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99DB8D6-8E7C-A31A-5CBB-A9D11B6CD9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F4DF-8D57-4E3F-9DB9-F0DF9531E3FB}"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Tekstiruutu 4">
            <a:extLst>
              <a:ext uri="{FF2B5EF4-FFF2-40B4-BE49-F238E27FC236}">
                <a16:creationId xmlns:a16="http://schemas.microsoft.com/office/drawing/2014/main" id="{A2CA4508-C695-FC3E-224D-302280598115}"/>
              </a:ext>
            </a:extLst>
          </p:cNvPr>
          <p:cNvSpPr txBox="1"/>
          <p:nvPr/>
        </p:nvSpPr>
        <p:spPr>
          <a:xfrm>
            <a:off x="622300" y="2335232"/>
            <a:ext cx="10667999"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0" i="0" u="none" strike="noStrike" kern="1200" cap="none" spc="0" normalizeH="0" baseline="0" noProof="0" dirty="0">
                <a:ln>
                  <a:noFill/>
                </a:ln>
                <a:solidFill>
                  <a:prstClr val="black">
                    <a:lumMod val="65000"/>
                    <a:lumOff val="35000"/>
                  </a:prstClr>
                </a:solidFill>
                <a:effectLst/>
                <a:uLnTx/>
                <a:uFillTx/>
              </a:rPr>
              <a:t>Vuonna 2030 Suonenjoki on elinvoimainen, yhteisöllinen ja arjessaan hyvinvoiva kaupunki. Yritysten toimintaedellytykset ovat vahvat, uusia työpaikkoja on syntynyt ja uudet asukkaat ovat löytäneet kaupungista pysyvän kodin. Nuoret palaavat Suonenjoelle, koska elämänlaatu on täällä hyvä.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b="0" i="0" u="none" strike="noStrike" kern="1200" cap="none" spc="0" normalizeH="0" baseline="0" noProof="0" dirty="0">
              <a:ln>
                <a:noFill/>
              </a:ln>
              <a:solidFill>
                <a:prstClr val="black">
                  <a:lumMod val="65000"/>
                  <a:lumOff val="35000"/>
                </a:prst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0" i="0" u="none" strike="noStrike" kern="1200" cap="none" spc="0" normalizeH="0" baseline="0" noProof="0" dirty="0">
                <a:ln>
                  <a:noFill/>
                </a:ln>
                <a:solidFill>
                  <a:prstClr val="black">
                    <a:lumMod val="65000"/>
                    <a:lumOff val="35000"/>
                  </a:prstClr>
                </a:solidFill>
                <a:effectLst/>
                <a:uLnTx/>
                <a:uFillTx/>
              </a:rPr>
              <a:t>Luottamus ja osallisuus näkyvät kaupungin arjessa: päätöksiä tehdään avoimesti, ja kuntalaiset osallistuvat aktiivisesti yhteiseen kehittämiseen. Kaupunkikuva on uudistunut, keskustasta on tullut viihtyisä ja elävä kohtaamispaikka, ja liikenneyhteydet toimivat sujuvasti. Suonenjoki on paikka, jonne tullaan mielellään myös vierailemaan muualta.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b="0" i="0" u="none" strike="noStrike" kern="1200" cap="none" spc="0" normalizeH="0" baseline="0" noProof="0" dirty="0">
              <a:ln>
                <a:noFill/>
              </a:ln>
              <a:solidFill>
                <a:prstClr val="black">
                  <a:lumMod val="65000"/>
                  <a:lumOff val="35000"/>
                </a:prst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0" i="0" u="none" strike="noStrike" kern="1200" cap="none" spc="0" normalizeH="0" baseline="0" noProof="0" dirty="0">
                <a:ln>
                  <a:noFill/>
                </a:ln>
                <a:solidFill>
                  <a:prstClr val="black">
                    <a:lumMod val="65000"/>
                    <a:lumOff val="35000"/>
                  </a:prstClr>
                </a:solidFill>
                <a:effectLst/>
                <a:uLnTx/>
                <a:uFillTx/>
              </a:rPr>
              <a:t>Suonenjoen mansikkakaupunkibrändi kuvastaa elävää ja ylpeää yhteisöä, joka on tehnyt inhimillisestä mittakaavasta vahvuutensa.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b="0" i="0" u="none" strike="noStrike" kern="1200" cap="none" spc="0" normalizeH="0" baseline="0" noProof="0" dirty="0">
              <a:ln>
                <a:noFill/>
              </a:ln>
              <a:solidFill>
                <a:prstClr val="black">
                  <a:lumMod val="65000"/>
                  <a:lumOff val="35000"/>
                </a:prst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0" i="0" u="none" strike="noStrike" kern="1200" cap="none" spc="0" normalizeH="0" baseline="0" noProof="0" dirty="0">
                <a:ln>
                  <a:noFill/>
                </a:ln>
                <a:solidFill>
                  <a:prstClr val="black">
                    <a:lumMod val="65000"/>
                    <a:lumOff val="35000"/>
                  </a:prstClr>
                </a:solidFill>
                <a:effectLst/>
                <a:uLnTx/>
                <a:uFillTx/>
              </a:rPr>
              <a:t>Sillä kun elämä maistuu mansikalta, tietää olevansa oikeassa paikassa. Suonenjoella.</a:t>
            </a:r>
          </a:p>
        </p:txBody>
      </p:sp>
      <p:sp>
        <p:nvSpPr>
          <p:cNvPr id="6" name="Tekstiruutu 5">
            <a:extLst>
              <a:ext uri="{FF2B5EF4-FFF2-40B4-BE49-F238E27FC236}">
                <a16:creationId xmlns:a16="http://schemas.microsoft.com/office/drawing/2014/main" id="{304FA097-87C1-892C-4D12-06D73DBC346F}"/>
              </a:ext>
            </a:extLst>
          </p:cNvPr>
          <p:cNvSpPr txBox="1"/>
          <p:nvPr/>
        </p:nvSpPr>
        <p:spPr>
          <a:xfrm>
            <a:off x="122663" y="646616"/>
            <a:ext cx="96666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chemeClr val="bg1"/>
                </a:solidFill>
                <a:effectLst/>
                <a:uLnTx/>
                <a:uFillTx/>
                <a:latin typeface="Courier New" panose="02070309020205020404" pitchFamily="49" charset="0"/>
                <a:cs typeface="Courier New" panose="02070309020205020404" pitchFamily="49" charset="0"/>
              </a:rPr>
              <a:t>Visio 2030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chemeClr val="bg1"/>
                </a:solidFill>
                <a:effectLst/>
                <a:uLnTx/>
                <a:uFillTx/>
                <a:latin typeface="Courier New" panose="02070309020205020404" pitchFamily="49" charset="0"/>
                <a:cs typeface="Courier New" panose="02070309020205020404" pitchFamily="49" charset="0"/>
              </a:rPr>
              <a:t>Suonenjoki – muu maa mustikka</a:t>
            </a:r>
          </a:p>
        </p:txBody>
      </p:sp>
    </p:spTree>
    <p:extLst>
      <p:ext uri="{BB962C8B-B14F-4D97-AF65-F5344CB8AC3E}">
        <p14:creationId xmlns:p14="http://schemas.microsoft.com/office/powerpoint/2010/main" val="1239406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1A9925-98CD-4C42-7E12-F0BA70DF18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A590ED7-F0A1-EF51-F800-48D6D1AE0101}"/>
              </a:ext>
            </a:extLst>
          </p:cNvPr>
          <p:cNvSpPr>
            <a:spLocks noGrp="1"/>
          </p:cNvSpPr>
          <p:nvPr>
            <p:ph type="title"/>
          </p:nvPr>
        </p:nvSpPr>
        <p:spPr>
          <a:xfrm>
            <a:off x="776802" y="2356583"/>
            <a:ext cx="10515600" cy="1325563"/>
          </a:xfrm>
        </p:spPr>
        <p:txBody>
          <a:bodyPr>
            <a:normAutofit/>
          </a:bodyPr>
          <a:lstStyle/>
          <a:p>
            <a:r>
              <a:rPr lang="fi-FI" sz="3600" dirty="0">
                <a:latin typeface="Courier New" panose="02070309020205020404" pitchFamily="49" charset="0"/>
                <a:cs typeface="Courier New" panose="02070309020205020404" pitchFamily="49" charset="0"/>
              </a:rPr>
              <a:t>Strategian painopistealueet</a:t>
            </a:r>
          </a:p>
        </p:txBody>
      </p:sp>
      <p:graphicFrame>
        <p:nvGraphicFramePr>
          <p:cNvPr id="7" name="Sisällön paikkamerkki 6">
            <a:extLst>
              <a:ext uri="{FF2B5EF4-FFF2-40B4-BE49-F238E27FC236}">
                <a16:creationId xmlns:a16="http://schemas.microsoft.com/office/drawing/2014/main" id="{A88AD0B6-931A-9A45-4F35-80814B8487B6}"/>
              </a:ext>
            </a:extLst>
          </p:cNvPr>
          <p:cNvGraphicFramePr>
            <a:graphicFrameLocks noGrp="1"/>
          </p:cNvGraphicFramePr>
          <p:nvPr>
            <p:ph idx="1"/>
            <p:extLst>
              <p:ext uri="{D42A27DB-BD31-4B8C-83A1-F6EECF244321}">
                <p14:modId xmlns:p14="http://schemas.microsoft.com/office/powerpoint/2010/main" val="589601836"/>
              </p:ext>
            </p:extLst>
          </p:nvPr>
        </p:nvGraphicFramePr>
        <p:xfrm>
          <a:off x="776802" y="3233057"/>
          <a:ext cx="10515600" cy="2765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ian numeron paikkamerkki 2">
            <a:extLst>
              <a:ext uri="{FF2B5EF4-FFF2-40B4-BE49-F238E27FC236}">
                <a16:creationId xmlns:a16="http://schemas.microsoft.com/office/drawing/2014/main" id="{D4BAC16B-EFB8-5D92-0645-979FDD941FF3}"/>
              </a:ext>
            </a:extLst>
          </p:cNvPr>
          <p:cNvSpPr>
            <a:spLocks noGrp="1"/>
          </p:cNvSpPr>
          <p:nvPr>
            <p:ph type="sldNum" sz="quarter" idx="12"/>
          </p:nvPr>
        </p:nvSpPr>
        <p:spPr/>
        <p:txBody>
          <a:bodyPr/>
          <a:lstStyle/>
          <a:p>
            <a:fld id="{22EDF4DF-8D57-4E3F-9DB9-F0DF9531E3FB}" type="slidenum">
              <a:rPr lang="fi-FI" smtClean="0"/>
              <a:t>11</a:t>
            </a:fld>
            <a:endParaRPr lang="fi-FI"/>
          </a:p>
        </p:txBody>
      </p:sp>
    </p:spTree>
    <p:extLst>
      <p:ext uri="{BB962C8B-B14F-4D97-AF65-F5344CB8AC3E}">
        <p14:creationId xmlns:p14="http://schemas.microsoft.com/office/powerpoint/2010/main" val="2029818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E330DB-98EF-41D2-E866-146AD782E17F}"/>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39DE6888-7817-8147-5ABB-378AB62A4B13}"/>
              </a:ext>
            </a:extLst>
          </p:cNvPr>
          <p:cNvSpPr txBox="1"/>
          <p:nvPr/>
        </p:nvSpPr>
        <p:spPr>
          <a:xfrm>
            <a:off x="486160" y="2877234"/>
            <a:ext cx="79444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Vahvistuva elinvoima</a:t>
            </a:r>
          </a:p>
        </p:txBody>
      </p:sp>
      <p:sp>
        <p:nvSpPr>
          <p:cNvPr id="3" name="Tekstiruutu 2">
            <a:extLst>
              <a:ext uri="{FF2B5EF4-FFF2-40B4-BE49-F238E27FC236}">
                <a16:creationId xmlns:a16="http://schemas.microsoft.com/office/drawing/2014/main" id="{903E8A9D-1F35-65A0-3AC7-624B273A5C03}"/>
              </a:ext>
            </a:extLst>
          </p:cNvPr>
          <p:cNvSpPr txBox="1"/>
          <p:nvPr/>
        </p:nvSpPr>
        <p:spPr>
          <a:xfrm>
            <a:off x="590550" y="3657600"/>
            <a:ext cx="10995829"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Yritystemme liikevaihto kehittyy positiivisesti ja syntyy uusia investointeja</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Alueelle tulee uutta yrityskantaa</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Syntyy uusia työpaikkoja</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Työllisyystilanne on Pohjois-Savon kärkeä</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Suonenjoelle muuttaa uusia asukkaita</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fi-FI" sz="2000" b="0" i="0" u="none" strike="noStrike" kern="1200" cap="none" spc="0" normalizeH="0" baseline="0" noProof="0" dirty="0">
              <a:ln>
                <a:noFill/>
              </a:ln>
              <a:solidFill>
                <a:prstClr val="black"/>
              </a:solidFill>
              <a:effectLst/>
              <a:uLnTx/>
              <a:uFillTx/>
              <a:ea typeface="+mn-ea"/>
              <a:cs typeface="+mn-cs"/>
            </a:endParaRPr>
          </a:p>
          <a:p>
            <a:pPr marL="342900" lvl="0" indent="-342900">
              <a:buBlip>
                <a:blip r:embed="rId3"/>
              </a:buBlip>
              <a:defRPr/>
            </a:pPr>
            <a:r>
              <a:rPr lang="fi-FI" sz="2000" dirty="0"/>
              <a:t>Elinvoimalupauksemme on edistää yritystemme toimintaedellytyksiä</a:t>
            </a:r>
            <a:endParaRPr kumimoji="0" lang="fi-FI" sz="2000" b="0" i="0" u="none" strike="noStrike" kern="1200" cap="none" spc="0" normalizeH="0" baseline="0" noProof="0" dirty="0">
              <a:ln>
                <a:noFill/>
              </a:ln>
              <a:effectLst/>
              <a:uLnTx/>
              <a:uFillTx/>
              <a:ea typeface="+mn-ea"/>
              <a:cs typeface="+mn-cs"/>
            </a:endParaRPr>
          </a:p>
        </p:txBody>
      </p:sp>
      <p:sp>
        <p:nvSpPr>
          <p:cNvPr id="4" name="Dian numeron paikkamerkki 3">
            <a:extLst>
              <a:ext uri="{FF2B5EF4-FFF2-40B4-BE49-F238E27FC236}">
                <a16:creationId xmlns:a16="http://schemas.microsoft.com/office/drawing/2014/main" id="{C930BC9D-8222-A84B-BC97-BB50F14222C2}"/>
              </a:ext>
            </a:extLst>
          </p:cNvPr>
          <p:cNvSpPr>
            <a:spLocks noGrp="1"/>
          </p:cNvSpPr>
          <p:nvPr>
            <p:ph type="sldNum" sz="quarter" idx="12"/>
          </p:nvPr>
        </p:nvSpPr>
        <p:spPr>
          <a:xfrm>
            <a:off x="9448800" y="6565900"/>
            <a:ext cx="2743200" cy="365125"/>
          </a:xfrm>
        </p:spPr>
        <p:txBody>
          <a:bodyPr/>
          <a:lstStyle/>
          <a:p>
            <a:fld id="{22EDF4DF-8D57-4E3F-9DB9-F0DF9531E3FB}" type="slidenum">
              <a:rPr lang="fi-FI" smtClean="0"/>
              <a:t>12</a:t>
            </a:fld>
            <a:endParaRPr lang="fi-FI" dirty="0"/>
          </a:p>
        </p:txBody>
      </p:sp>
    </p:spTree>
    <p:extLst>
      <p:ext uri="{BB962C8B-B14F-4D97-AF65-F5344CB8AC3E}">
        <p14:creationId xmlns:p14="http://schemas.microsoft.com/office/powerpoint/2010/main" val="186885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kstiruutu 9">
            <a:extLst>
              <a:ext uri="{FF2B5EF4-FFF2-40B4-BE49-F238E27FC236}">
                <a16:creationId xmlns:a16="http://schemas.microsoft.com/office/drawing/2014/main" id="{689F39BA-6CD4-8747-7479-1CCA271498ED}"/>
              </a:ext>
            </a:extLst>
          </p:cNvPr>
          <p:cNvSpPr txBox="1"/>
          <p:nvPr/>
        </p:nvSpPr>
        <p:spPr>
          <a:xfrm>
            <a:off x="552353" y="2698661"/>
            <a:ext cx="89662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Osallistava yhteisöllisyys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3" name="Tekstiruutu 2">
            <a:extLst>
              <a:ext uri="{FF2B5EF4-FFF2-40B4-BE49-F238E27FC236}">
                <a16:creationId xmlns:a16="http://schemas.microsoft.com/office/drawing/2014/main" id="{5D590DDF-1E30-7814-4C99-048E46723A48}"/>
              </a:ext>
            </a:extLst>
          </p:cNvPr>
          <p:cNvSpPr txBox="1"/>
          <p:nvPr/>
        </p:nvSpPr>
        <p:spPr>
          <a:xfrm>
            <a:off x="466725" y="3617104"/>
            <a:ext cx="11082804"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Asukkaiden kokema yhteisöllisyys ja osallisuus vahvistuvat</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Päätöksenteko on avointa ja  luottamus päättäjiin kohentuu</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Kaupunkikuva </a:t>
            </a:r>
            <a:r>
              <a:rPr lang="fi-FI" sz="2000" dirty="0">
                <a:solidFill>
                  <a:prstClr val="black"/>
                </a:solidFill>
              </a:rPr>
              <a:t>kehittyy</a:t>
            </a:r>
            <a:r>
              <a:rPr kumimoji="0" lang="fi-FI" sz="2000" b="0" i="0" u="none" strike="noStrike" kern="1200" cap="none" spc="0" normalizeH="0" baseline="0" noProof="0" dirty="0">
                <a:ln>
                  <a:noFill/>
                </a:ln>
                <a:solidFill>
                  <a:prstClr val="black"/>
                </a:solidFill>
                <a:effectLst/>
                <a:uLnTx/>
                <a:uFillTx/>
                <a:ea typeface="+mn-ea"/>
                <a:cs typeface="+mn-cs"/>
              </a:rPr>
              <a:t> viihtyisämmäksi</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Suonenjoen t</a:t>
            </a:r>
            <a:r>
              <a:rPr lang="fi-FI" sz="2000" dirty="0" err="1">
                <a:solidFill>
                  <a:prstClr val="black"/>
                </a:solidFill>
              </a:rPr>
              <a:t>unnettavuus</a:t>
            </a:r>
            <a:r>
              <a:rPr lang="fi-FI" sz="2000" dirty="0">
                <a:solidFill>
                  <a:prstClr val="black"/>
                </a:solidFill>
              </a:rPr>
              <a:t> vahvistuu</a:t>
            </a:r>
            <a:endParaRPr kumimoji="0" lang="fi-FI"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lang="fi-FI" sz="2000" dirty="0">
                <a:solidFill>
                  <a:prstClr val="black"/>
                </a:solidFill>
              </a:rPr>
              <a:t>Asukkaiden h</a:t>
            </a:r>
            <a:r>
              <a:rPr kumimoji="0" lang="fi-FI" sz="2000" b="0" i="0" u="none" strike="noStrike" kern="1200" cap="none" spc="0" normalizeH="0" baseline="0" noProof="0" dirty="0" err="1">
                <a:ln>
                  <a:noFill/>
                </a:ln>
                <a:solidFill>
                  <a:prstClr val="black"/>
                </a:solidFill>
                <a:effectLst/>
                <a:uLnTx/>
                <a:uFillTx/>
                <a:ea typeface="+mn-ea"/>
                <a:cs typeface="+mn-cs"/>
              </a:rPr>
              <a:t>yvinvointi</a:t>
            </a:r>
            <a:r>
              <a:rPr kumimoji="0" lang="fi-FI" sz="2000" b="0" i="0" u="none" strike="noStrike" kern="1200" cap="none" spc="0" normalizeH="0" baseline="0" noProof="0" dirty="0">
                <a:ln>
                  <a:noFill/>
                </a:ln>
                <a:solidFill>
                  <a:prstClr val="black"/>
                </a:solidFill>
                <a:effectLst/>
                <a:uLnTx/>
                <a:uFillTx/>
                <a:ea typeface="+mn-ea"/>
                <a:cs typeface="+mn-cs"/>
              </a:rPr>
              <a:t> </a:t>
            </a:r>
            <a:r>
              <a:rPr lang="fi-FI" sz="2000" dirty="0">
                <a:solidFill>
                  <a:prstClr val="black"/>
                </a:solidFill>
              </a:rPr>
              <a:t>paranee</a:t>
            </a:r>
            <a:endParaRPr kumimoji="0" lang="fi-FI" sz="2000" b="0" i="0" u="none" strike="noStrike" kern="1200" cap="none" spc="0" normalizeH="0" baseline="0" noProof="0" dirty="0">
              <a:ln>
                <a:noFill/>
              </a:ln>
              <a:solidFill>
                <a:prstClr val="black"/>
              </a:solidFill>
              <a:effectLst/>
              <a:uLnTx/>
              <a:uFillTx/>
              <a:ea typeface="+mn-ea"/>
              <a:cs typeface="+mn-cs"/>
            </a:endParaRPr>
          </a:p>
        </p:txBody>
      </p:sp>
      <p:sp>
        <p:nvSpPr>
          <p:cNvPr id="2" name="Dian numeron paikkamerkki 1">
            <a:extLst>
              <a:ext uri="{FF2B5EF4-FFF2-40B4-BE49-F238E27FC236}">
                <a16:creationId xmlns:a16="http://schemas.microsoft.com/office/drawing/2014/main" id="{6874CC84-9A64-D143-21D3-F51AAB8CC77C}"/>
              </a:ext>
            </a:extLst>
          </p:cNvPr>
          <p:cNvSpPr>
            <a:spLocks noGrp="1"/>
          </p:cNvSpPr>
          <p:nvPr>
            <p:ph type="sldNum" sz="quarter" idx="12"/>
          </p:nvPr>
        </p:nvSpPr>
        <p:spPr>
          <a:xfrm>
            <a:off x="9518650" y="6597650"/>
            <a:ext cx="2743200" cy="365125"/>
          </a:xfrm>
        </p:spPr>
        <p:txBody>
          <a:bodyPr/>
          <a:lstStyle/>
          <a:p>
            <a:fld id="{22EDF4DF-8D57-4E3F-9DB9-F0DF9531E3FB}" type="slidenum">
              <a:rPr lang="fi-FI" smtClean="0"/>
              <a:t>13</a:t>
            </a:fld>
            <a:endParaRPr lang="fi-FI" dirty="0"/>
          </a:p>
        </p:txBody>
      </p:sp>
    </p:spTree>
    <p:extLst>
      <p:ext uri="{BB962C8B-B14F-4D97-AF65-F5344CB8AC3E}">
        <p14:creationId xmlns:p14="http://schemas.microsoft.com/office/powerpoint/2010/main" val="402644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4604402-C4DF-7426-EE6D-2414DE08EEF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ADC8CD0B-4900-CE59-A3CD-D2D0F30C2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iruutu 1">
            <a:extLst>
              <a:ext uri="{FF2B5EF4-FFF2-40B4-BE49-F238E27FC236}">
                <a16:creationId xmlns:a16="http://schemas.microsoft.com/office/drawing/2014/main" id="{F0600443-D8C8-071D-2B0F-40EF71BC2DAB}"/>
              </a:ext>
            </a:extLst>
          </p:cNvPr>
          <p:cNvSpPr txBox="1"/>
          <p:nvPr/>
        </p:nvSpPr>
        <p:spPr>
          <a:xfrm>
            <a:off x="329479" y="3148496"/>
            <a:ext cx="12097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Hyvä johtaminen, sujuvat palvelut</a:t>
            </a:r>
          </a:p>
        </p:txBody>
      </p:sp>
      <p:sp>
        <p:nvSpPr>
          <p:cNvPr id="11" name="Tekstiruutu 10">
            <a:extLst>
              <a:ext uri="{FF2B5EF4-FFF2-40B4-BE49-F238E27FC236}">
                <a16:creationId xmlns:a16="http://schemas.microsoft.com/office/drawing/2014/main" id="{787178B4-E30F-3601-8A9B-52A8309C041C}"/>
              </a:ext>
            </a:extLst>
          </p:cNvPr>
          <p:cNvSpPr txBox="1"/>
          <p:nvPr/>
        </p:nvSpPr>
        <p:spPr>
          <a:xfrm>
            <a:off x="409574" y="4118165"/>
            <a:ext cx="11147425"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Kaupungin palvelut </a:t>
            </a:r>
            <a:r>
              <a:rPr lang="fi-FI" sz="2000" dirty="0">
                <a:solidFill>
                  <a:prstClr val="black"/>
                </a:solidFill>
              </a:rPr>
              <a:t>kehittyvät</a:t>
            </a:r>
            <a:r>
              <a:rPr kumimoji="0" lang="fi-FI" sz="2000" b="0" i="0" u="none" strike="noStrike" kern="1200" cap="none" spc="0" normalizeH="0" baseline="0" noProof="0" dirty="0">
                <a:ln>
                  <a:noFill/>
                </a:ln>
                <a:solidFill>
                  <a:prstClr val="black"/>
                </a:solidFill>
                <a:effectLst/>
                <a:uLnTx/>
                <a:uFillTx/>
                <a:ea typeface="+mn-ea"/>
                <a:cs typeface="+mn-cs"/>
              </a:rPr>
              <a:t> asiakaslähtöisesti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Kaupunkikonsernin talous vahvistuu</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fi-FI" sz="2000" b="0" i="0" u="none" strike="noStrike" kern="1200" cap="none" spc="0" normalizeH="0" baseline="0" noProof="0" dirty="0">
                <a:ln>
                  <a:noFill/>
                </a:ln>
                <a:solidFill>
                  <a:prstClr val="black"/>
                </a:solidFill>
                <a:effectLst/>
                <a:uLnTx/>
                <a:uFillTx/>
                <a:ea typeface="+mn-ea"/>
                <a:cs typeface="+mn-cs"/>
              </a:rPr>
              <a:t>Suonenjoen kaupunki on veto- ja pitovoimainen työnantaja</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fi-FI"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3" name="Dian numeron paikkamerkki 2">
            <a:extLst>
              <a:ext uri="{FF2B5EF4-FFF2-40B4-BE49-F238E27FC236}">
                <a16:creationId xmlns:a16="http://schemas.microsoft.com/office/drawing/2014/main" id="{8B850638-7E03-AC7C-3938-698A7247D66E}"/>
              </a:ext>
            </a:extLst>
          </p:cNvPr>
          <p:cNvSpPr>
            <a:spLocks noGrp="1"/>
          </p:cNvSpPr>
          <p:nvPr>
            <p:ph type="sldNum" sz="quarter" idx="12"/>
          </p:nvPr>
        </p:nvSpPr>
        <p:spPr/>
        <p:txBody>
          <a:bodyPr/>
          <a:lstStyle/>
          <a:p>
            <a:fld id="{22EDF4DF-8D57-4E3F-9DB9-F0DF9531E3FB}" type="slidenum">
              <a:rPr lang="fi-FI" smtClean="0"/>
              <a:t>14</a:t>
            </a:fld>
            <a:endParaRPr lang="fi-FI"/>
          </a:p>
        </p:txBody>
      </p:sp>
    </p:spTree>
    <p:extLst>
      <p:ext uri="{BB962C8B-B14F-4D97-AF65-F5344CB8AC3E}">
        <p14:creationId xmlns:p14="http://schemas.microsoft.com/office/powerpoint/2010/main" val="3461794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37B4BF-8874-2646-5C1E-D729AB4FE95C}"/>
              </a:ext>
            </a:extLst>
          </p:cNvPr>
          <p:cNvSpPr>
            <a:spLocks noGrp="1"/>
          </p:cNvSpPr>
          <p:nvPr>
            <p:ph type="title"/>
          </p:nvPr>
        </p:nvSpPr>
        <p:spPr>
          <a:xfrm>
            <a:off x="468086" y="190954"/>
            <a:ext cx="10515600" cy="749997"/>
          </a:xfrm>
        </p:spPr>
        <p:txBody>
          <a:bodyPr>
            <a:normAutofit/>
          </a:bodyPr>
          <a:lstStyle/>
          <a:p>
            <a:r>
              <a:rPr lang="fi-FI" sz="3200" dirty="0">
                <a:latin typeface="Courier New" panose="02070309020205020404" pitchFamily="49" charset="0"/>
                <a:cs typeface="Courier New" panose="02070309020205020404" pitchFamily="49" charset="0"/>
              </a:rPr>
              <a:t>Henkilöstöpolitiikka</a:t>
            </a:r>
          </a:p>
        </p:txBody>
      </p:sp>
      <p:sp>
        <p:nvSpPr>
          <p:cNvPr id="3" name="Sisällön paikkamerkki 2">
            <a:extLst>
              <a:ext uri="{FF2B5EF4-FFF2-40B4-BE49-F238E27FC236}">
                <a16:creationId xmlns:a16="http://schemas.microsoft.com/office/drawing/2014/main" id="{9E7BFDFC-E25E-204A-88D1-25EA5B596713}"/>
              </a:ext>
            </a:extLst>
          </p:cNvPr>
          <p:cNvSpPr>
            <a:spLocks noGrp="1"/>
          </p:cNvSpPr>
          <p:nvPr>
            <p:ph idx="1"/>
          </p:nvPr>
        </p:nvSpPr>
        <p:spPr>
          <a:xfrm>
            <a:off x="217714" y="991977"/>
            <a:ext cx="11016343" cy="5546935"/>
          </a:xfrm>
        </p:spPr>
        <p:txBody>
          <a:bodyPr>
            <a:normAutofit lnSpcReduction="10000"/>
          </a:bodyPr>
          <a:lstStyle/>
          <a:p>
            <a:pPr>
              <a:buBlip>
                <a:blip r:embed="rId3"/>
              </a:buBlip>
            </a:pPr>
            <a:r>
              <a:rPr lang="fi-FI" sz="2000" dirty="0"/>
              <a:t>Henkilöstöpolitiikka on organisaation strategista toimintaa, jolla  varmistetaan osaavan työvoiman saatavuus, työhyvinvointi ja palvelujen tuottavuus. </a:t>
            </a:r>
          </a:p>
          <a:p>
            <a:pPr>
              <a:buBlip>
                <a:blip r:embed="rId3"/>
              </a:buBlip>
            </a:pPr>
            <a:r>
              <a:rPr lang="fi-FI" sz="2000" dirty="0"/>
              <a:t>Henkilöstöpolitiikan keskeiset osa-alueet ovat</a:t>
            </a:r>
          </a:p>
          <a:p>
            <a:pPr lvl="1">
              <a:buBlip>
                <a:blip r:embed="rId3"/>
              </a:buBlip>
            </a:pPr>
            <a:r>
              <a:rPr lang="fi-FI" sz="2000" b="1" dirty="0"/>
              <a:t>Strateginen johtaminen</a:t>
            </a:r>
            <a:r>
              <a:rPr lang="fi-FI" sz="2000" dirty="0"/>
              <a:t>; henkilöstöjohtaminen on keskeinen osa organisaation strategista toimintaa. Organisaatiossa määritellään henkilöstövoimavarojen määrälliset ja laadulliset tavoitteet. Nämä johdetaan tosiasiallisista palvelutarpeista sekä palvelun laatutavoitteen mukaisesti.</a:t>
            </a:r>
          </a:p>
          <a:p>
            <a:pPr lvl="1">
              <a:buBlip>
                <a:blip r:embed="rId3"/>
              </a:buBlip>
            </a:pPr>
            <a:r>
              <a:rPr lang="fi-FI" sz="2000" b="1" dirty="0"/>
              <a:t>Työnantajakuva ja rekrytointi</a:t>
            </a:r>
            <a:r>
              <a:rPr lang="fi-FI" sz="2000" dirty="0"/>
              <a:t>; varmistetaan Suonenjoen kaupungin vetovoima ja houkuttelevuus työvoiman saatavuuden varmistamiseksi. Huomiota kiinnitetään paitsi rekrytointiviestintään, ennen kaikkea arjen sujuvuuteen ja hyvään johtamiseen, jolloin viestintä on linjassa toiminnan kanssa.</a:t>
            </a:r>
          </a:p>
          <a:p>
            <a:pPr lvl="1">
              <a:buBlip>
                <a:blip r:embed="rId3"/>
              </a:buBlip>
            </a:pPr>
            <a:r>
              <a:rPr lang="fi-FI" sz="2000" b="1" dirty="0"/>
              <a:t>Työhyvinvointi ja osaaminen</a:t>
            </a:r>
            <a:r>
              <a:rPr lang="fi-FI" sz="2000" dirty="0"/>
              <a:t>; keskitytään osaamisen kehittämiseen ja työstä palautumiseen. Osaaminen työssä on keskeinen työhyvinvoinnin elementti. Tavoitteena on, että jokainen pääsee käyttämään työssään omia vahvuuksiaan sekä kehittämään itseään ja oppimaan uutta. </a:t>
            </a:r>
          </a:p>
          <a:p>
            <a:pPr lvl="1">
              <a:buBlip>
                <a:blip r:embed="rId3"/>
              </a:buBlip>
            </a:pPr>
            <a:r>
              <a:rPr lang="fi-FI" sz="2000" b="1" dirty="0"/>
              <a:t>Johtamiskulttuuri</a:t>
            </a:r>
            <a:r>
              <a:rPr lang="fi-FI" sz="2000" dirty="0"/>
              <a:t>; esihenkilötyön laatu, oikeudenmukaisuus sekä vastuullisuus ovat avainasemassa. Suonenjoen kaupungille on määritelty johtamisen periaatteet, joita kaikkien esihenkilöasemassa olevien tulee toteuttaa omassa johtamistyössään.</a:t>
            </a:r>
          </a:p>
          <a:p>
            <a:pPr lvl="1">
              <a:buBlip>
                <a:blip r:embed="rId3"/>
              </a:buBlip>
            </a:pPr>
            <a:r>
              <a:rPr lang="fi-FI" sz="2000" b="1" dirty="0"/>
              <a:t>Konserniohjaus</a:t>
            </a:r>
            <a:r>
              <a:rPr lang="fi-FI" sz="2000" dirty="0"/>
              <a:t>; henkilöstöpolitiikka ulottuu myös konserniyhtiöihin. Kaupungin henkilöstöohjeet ja -käytännöt koskevat pääosin myös tytäryhtiöitä.</a:t>
            </a:r>
            <a:endParaRPr lang="fi-FI" dirty="0"/>
          </a:p>
        </p:txBody>
      </p:sp>
      <p:sp>
        <p:nvSpPr>
          <p:cNvPr id="4" name="Dian numeron paikkamerkki 3">
            <a:extLst>
              <a:ext uri="{FF2B5EF4-FFF2-40B4-BE49-F238E27FC236}">
                <a16:creationId xmlns:a16="http://schemas.microsoft.com/office/drawing/2014/main" id="{7A67D2D7-FA36-8526-471C-EFEDB49675F9}"/>
              </a:ext>
            </a:extLst>
          </p:cNvPr>
          <p:cNvSpPr>
            <a:spLocks noGrp="1"/>
          </p:cNvSpPr>
          <p:nvPr>
            <p:ph type="sldNum" sz="quarter" idx="12"/>
          </p:nvPr>
        </p:nvSpPr>
        <p:spPr>
          <a:xfrm>
            <a:off x="9453336" y="6538912"/>
            <a:ext cx="2743200" cy="365125"/>
          </a:xfrm>
        </p:spPr>
        <p:txBody>
          <a:bodyPr/>
          <a:lstStyle/>
          <a:p>
            <a:fld id="{22EDF4DF-8D57-4E3F-9DB9-F0DF9531E3FB}" type="slidenum">
              <a:rPr lang="fi-FI" smtClean="0"/>
              <a:t>15</a:t>
            </a:fld>
            <a:endParaRPr lang="fi-FI"/>
          </a:p>
        </p:txBody>
      </p:sp>
    </p:spTree>
    <p:extLst>
      <p:ext uri="{BB962C8B-B14F-4D97-AF65-F5344CB8AC3E}">
        <p14:creationId xmlns:p14="http://schemas.microsoft.com/office/powerpoint/2010/main" val="3978381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4C23DB-89F7-4BBC-04A5-34DD07F3ACD6}"/>
              </a:ext>
            </a:extLst>
          </p:cNvPr>
          <p:cNvSpPr>
            <a:spLocks noGrp="1"/>
          </p:cNvSpPr>
          <p:nvPr>
            <p:ph type="title"/>
          </p:nvPr>
        </p:nvSpPr>
        <p:spPr>
          <a:xfrm>
            <a:off x="446313" y="341998"/>
            <a:ext cx="10515600" cy="611298"/>
          </a:xfrm>
        </p:spPr>
        <p:txBody>
          <a:bodyPr>
            <a:normAutofit/>
          </a:bodyPr>
          <a:lstStyle/>
          <a:p>
            <a:r>
              <a:rPr lang="fi-FI" sz="3200" dirty="0">
                <a:latin typeface="Courier New" panose="02070309020205020404" pitchFamily="49" charset="0"/>
                <a:cs typeface="Courier New" panose="02070309020205020404" pitchFamily="49" charset="0"/>
              </a:rPr>
              <a:t>Omistajapolitiikka</a:t>
            </a:r>
          </a:p>
        </p:txBody>
      </p:sp>
      <p:sp>
        <p:nvSpPr>
          <p:cNvPr id="3" name="Sisällön paikkamerkki 2">
            <a:extLst>
              <a:ext uri="{FF2B5EF4-FFF2-40B4-BE49-F238E27FC236}">
                <a16:creationId xmlns:a16="http://schemas.microsoft.com/office/drawing/2014/main" id="{D9607BC6-D58E-65B2-317E-1B06BCB330E0}"/>
              </a:ext>
            </a:extLst>
          </p:cNvPr>
          <p:cNvSpPr>
            <a:spLocks noGrp="1"/>
          </p:cNvSpPr>
          <p:nvPr>
            <p:ph idx="1"/>
          </p:nvPr>
        </p:nvSpPr>
        <p:spPr>
          <a:xfrm>
            <a:off x="555170" y="1342156"/>
            <a:ext cx="10515600" cy="4984296"/>
          </a:xfrm>
        </p:spPr>
        <p:txBody>
          <a:bodyPr>
            <a:normAutofit/>
          </a:bodyPr>
          <a:lstStyle/>
          <a:p>
            <a:pPr>
              <a:buBlip>
                <a:blip r:embed="rId3"/>
              </a:buBlip>
            </a:pPr>
            <a:r>
              <a:rPr lang="fi-FI" sz="2000" dirty="0"/>
              <a:t>Omistajapolitiikan tarkoitus on varmistaa, että kuntakonsernin tytäryhtiöt toimivat kunnan kokonaisedun mukaisesti. </a:t>
            </a:r>
          </a:p>
          <a:p>
            <a:pPr>
              <a:buBlip>
                <a:blip r:embed="rId3"/>
              </a:buBlip>
            </a:pPr>
            <a:r>
              <a:rPr lang="fi-FI" sz="2000" dirty="0"/>
              <a:t>Roolit omistajaohjauksessa: valtuusto päättää omistajaohjauksen periaatteista ja konserniohjeesta, hallitus vastaa kuntakonsernissa omistajaohjauksesta ja konsernijohto vastaa omistajaohjauksen toteuttamisesta ja konsernivalvonnan järjestämisestä valtuuston päätösten mukaisesti. Suonenjoen hallintosäännön mukaisesti konserninjohdon muodostavat kaupunginhallitus, kaupunginjohtaja, hallintojohtaja ja tekninen johtaja. </a:t>
            </a:r>
          </a:p>
          <a:p>
            <a:pPr>
              <a:buBlip>
                <a:blip r:embed="rId3"/>
              </a:buBlip>
            </a:pPr>
            <a:r>
              <a:rPr lang="fi-FI" sz="2000" dirty="0"/>
              <a:t>Omistajaohjaus tarkoittaa toimenpiteitä, joilla kunta omistajana myötävaikuttaa yhtiön toimintaan ja hallintoon. Toimenpiteet voivat liittyä esim. yhtiömääräyksiin, sopimuksiin, henkilövalintoihin tai muuhun kunnan määräysvallan käyttöön. </a:t>
            </a:r>
          </a:p>
          <a:p>
            <a:pPr>
              <a:buBlip>
                <a:blip r:embed="rId3"/>
              </a:buBlip>
            </a:pPr>
            <a:r>
              <a:rPr lang="fi-FI" sz="2000" dirty="0"/>
              <a:t>Suonenjoen kaupungilla on kaksi liiketoimintaa varsinaisesti harjoittavaa tytäryhtiötä, Suonenjoen Vesi Oy sekä Kiinteistö Oy Suonenjoen Vuokratalot.</a:t>
            </a:r>
          </a:p>
          <a:p>
            <a:endParaRPr lang="fi-FI" sz="2000" dirty="0">
              <a:latin typeface="Montserrat" panose="00000500000000000000" pitchFamily="2" charset="0"/>
            </a:endParaRPr>
          </a:p>
        </p:txBody>
      </p:sp>
      <p:sp>
        <p:nvSpPr>
          <p:cNvPr id="4" name="Dian numeron paikkamerkki 3">
            <a:extLst>
              <a:ext uri="{FF2B5EF4-FFF2-40B4-BE49-F238E27FC236}">
                <a16:creationId xmlns:a16="http://schemas.microsoft.com/office/drawing/2014/main" id="{D4D57FA3-EEDE-0719-447B-97A68874CF5D}"/>
              </a:ext>
            </a:extLst>
          </p:cNvPr>
          <p:cNvSpPr>
            <a:spLocks noGrp="1"/>
          </p:cNvSpPr>
          <p:nvPr>
            <p:ph type="sldNum" sz="quarter" idx="12"/>
          </p:nvPr>
        </p:nvSpPr>
        <p:spPr>
          <a:xfrm>
            <a:off x="9448800" y="6492875"/>
            <a:ext cx="2743200" cy="365125"/>
          </a:xfrm>
        </p:spPr>
        <p:txBody>
          <a:bodyPr/>
          <a:lstStyle/>
          <a:p>
            <a:fld id="{22EDF4DF-8D57-4E3F-9DB9-F0DF9531E3FB}" type="slidenum">
              <a:rPr lang="fi-FI" smtClean="0"/>
              <a:t>16</a:t>
            </a:fld>
            <a:endParaRPr lang="fi-FI" dirty="0"/>
          </a:p>
        </p:txBody>
      </p:sp>
    </p:spTree>
    <p:extLst>
      <p:ext uri="{BB962C8B-B14F-4D97-AF65-F5344CB8AC3E}">
        <p14:creationId xmlns:p14="http://schemas.microsoft.com/office/powerpoint/2010/main" val="3842113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ABB8F9A-976C-9993-44EB-CF97F5EDD2AC}"/>
              </a:ext>
            </a:extLst>
          </p:cNvPr>
          <p:cNvSpPr>
            <a:spLocks noGrp="1"/>
          </p:cNvSpPr>
          <p:nvPr>
            <p:ph idx="1"/>
          </p:nvPr>
        </p:nvSpPr>
        <p:spPr>
          <a:xfrm>
            <a:off x="283029" y="356440"/>
            <a:ext cx="10918371" cy="6145119"/>
          </a:xfrm>
        </p:spPr>
        <p:txBody>
          <a:bodyPr>
            <a:normAutofit fontScale="92500" lnSpcReduction="10000"/>
          </a:bodyPr>
          <a:lstStyle/>
          <a:p>
            <a:pPr>
              <a:buBlip>
                <a:blip r:embed="rId3"/>
              </a:buBlip>
            </a:pPr>
            <a:r>
              <a:rPr lang="fi-FI" sz="2400" dirty="0"/>
              <a:t>Omistajapolitiikka:</a:t>
            </a:r>
          </a:p>
          <a:p>
            <a:pPr lvl="1">
              <a:buBlip>
                <a:blip r:embed="rId3"/>
              </a:buBlip>
            </a:pPr>
            <a:r>
              <a:rPr lang="fi-FI" sz="2000" dirty="0"/>
              <a:t>Omistamillemme tytäryhtiöille on asetettu omat strategiset tavoitteet ja niille mittarit. </a:t>
            </a:r>
          </a:p>
          <a:p>
            <a:pPr lvl="1">
              <a:buBlip>
                <a:blip r:embed="rId3"/>
              </a:buBlip>
            </a:pPr>
            <a:r>
              <a:rPr lang="fi-FI" sz="2000" dirty="0"/>
              <a:t>Talousohjaus huomioi kuntakonsernin kokonaisuuden. Kunnan kokonaisetu vaatii, että tytäryhtiöiden taloudellinen tulos on positiivinen.</a:t>
            </a:r>
          </a:p>
          <a:p>
            <a:pPr lvl="1">
              <a:buBlip>
                <a:blip r:embed="rId3"/>
              </a:buBlip>
            </a:pPr>
            <a:r>
              <a:rPr lang="fi-FI" sz="1900" dirty="0"/>
              <a:t>Tytäryhtiöiden määrää ei ole syytä itsetarkoituksellisesti kasvattaa.</a:t>
            </a:r>
          </a:p>
          <a:p>
            <a:pPr lvl="1">
              <a:buBlip>
                <a:blip r:embed="rId3"/>
              </a:buBlip>
            </a:pPr>
            <a:endParaRPr lang="fi-FI" sz="1800" dirty="0"/>
          </a:p>
          <a:p>
            <a:pPr>
              <a:buBlip>
                <a:blip r:embed="rId3"/>
              </a:buBlip>
            </a:pPr>
            <a:r>
              <a:rPr lang="fi-FI" sz="2400" dirty="0"/>
              <a:t>Omistajaohjauksen periaatteet: </a:t>
            </a:r>
          </a:p>
          <a:p>
            <a:pPr lvl="1">
              <a:buBlip>
                <a:blip r:embed="rId3"/>
              </a:buBlip>
            </a:pPr>
            <a:r>
              <a:rPr lang="fi-FI" sz="1900" dirty="0"/>
              <a:t>Omistaja-arvon säilyttäminen</a:t>
            </a:r>
          </a:p>
          <a:p>
            <a:pPr lvl="1">
              <a:buBlip>
                <a:blip r:embed="rId3"/>
              </a:buBlip>
            </a:pPr>
            <a:r>
              <a:rPr lang="fi-FI" sz="1900" dirty="0"/>
              <a:t>Liiketoiminnan ja tuottokyvyn kehittyminen</a:t>
            </a:r>
          </a:p>
          <a:p>
            <a:pPr lvl="1">
              <a:buBlip>
                <a:blip r:embed="rId3"/>
              </a:buBlip>
            </a:pPr>
            <a:r>
              <a:rPr lang="fi-FI" sz="1900" dirty="0"/>
              <a:t>Asiakashinnoittelun pysyminen kohtuullisella tasolla </a:t>
            </a:r>
          </a:p>
          <a:p>
            <a:pPr lvl="1">
              <a:buBlip>
                <a:blip r:embed="rId3"/>
              </a:buBlip>
            </a:pPr>
            <a:r>
              <a:rPr lang="fi-FI" sz="1900" dirty="0"/>
              <a:t>Yhtiöiden asiakastyytyväisyys on hyvällä tasolla ja yhtiöiden imago on positiivinen</a:t>
            </a:r>
          </a:p>
          <a:p>
            <a:pPr lvl="1">
              <a:buBlip>
                <a:blip r:embed="rId3"/>
              </a:buBlip>
            </a:pPr>
            <a:r>
              <a:rPr lang="fi-FI" sz="1900" dirty="0"/>
              <a:t>Yhteiskunta- ja ympäristövastuun toteutuminen</a:t>
            </a:r>
          </a:p>
          <a:p>
            <a:pPr lvl="1">
              <a:buBlip>
                <a:blip r:embed="rId3"/>
              </a:buBlip>
            </a:pPr>
            <a:r>
              <a:rPr lang="fi-FI" sz="1900" dirty="0"/>
              <a:t>Yhtiöiden kokonaisriskiprofiilin säilyminen maltillisena</a:t>
            </a:r>
          </a:p>
          <a:p>
            <a:pPr lvl="1">
              <a:buBlip>
                <a:blip r:embed="rId3"/>
              </a:buBlip>
            </a:pPr>
            <a:endParaRPr lang="fi-FI" sz="1800" dirty="0"/>
          </a:p>
          <a:p>
            <a:pPr>
              <a:buBlip>
                <a:blip r:embed="rId3"/>
              </a:buBlip>
            </a:pPr>
            <a:r>
              <a:rPr lang="fi-FI" sz="2400" dirty="0"/>
              <a:t>Omistajaohjaus käytännössä: </a:t>
            </a:r>
          </a:p>
          <a:p>
            <a:pPr lvl="1">
              <a:buBlip>
                <a:blip r:embed="rId3"/>
              </a:buBlip>
            </a:pPr>
            <a:r>
              <a:rPr lang="fi-FI" sz="1900" dirty="0"/>
              <a:t>Tytäryhtiöille asetetaan selkeät tavoitteet, niitä seurataan tiiviisti ja mahdollisiin poikkeamiin puututaan nopeasti.</a:t>
            </a:r>
          </a:p>
          <a:p>
            <a:pPr lvl="1">
              <a:buBlip>
                <a:blip r:embed="rId3"/>
              </a:buBlip>
            </a:pPr>
            <a:r>
              <a:rPr lang="fi-FI" sz="1900" dirty="0"/>
              <a:t>Liiketoimintayhtiön hallituksen rooli on keskeinen omistajaohjauksen elementti ja hallitusjäsenten valinta on tärkeää. Yhtiön hallituksessa tulee olla riittävä ja monipuolinen talouden ja liiketoiminnan osaaminen, jolla varmistetaan paras mahdollinen tuki yhtiön johtamiseen.</a:t>
            </a:r>
          </a:p>
          <a:p>
            <a:pPr lvl="1">
              <a:buBlip>
                <a:blip r:embed="rId3"/>
              </a:buBlip>
            </a:pPr>
            <a:r>
              <a:rPr lang="fi-FI" sz="1900" dirty="0"/>
              <a:t>Yhtiöiden toiminnassa tulee olla varautumissuunnitelma myös avainhenkilöiden vaihdosten varalta. </a:t>
            </a:r>
          </a:p>
          <a:p>
            <a:endParaRPr lang="fi-FI" sz="2400" dirty="0">
              <a:latin typeface="Montserrat" panose="00000500000000000000" pitchFamily="2" charset="0"/>
            </a:endParaRPr>
          </a:p>
          <a:p>
            <a:endParaRPr lang="fi-FI" sz="2400" dirty="0">
              <a:latin typeface="Montserrat" panose="00000500000000000000" pitchFamily="2" charset="0"/>
            </a:endParaRPr>
          </a:p>
        </p:txBody>
      </p:sp>
      <p:sp>
        <p:nvSpPr>
          <p:cNvPr id="2" name="Dian numeron paikkamerkki 1">
            <a:extLst>
              <a:ext uri="{FF2B5EF4-FFF2-40B4-BE49-F238E27FC236}">
                <a16:creationId xmlns:a16="http://schemas.microsoft.com/office/drawing/2014/main" id="{90E1C3C9-88EB-639A-F20F-4A7F4D27CA15}"/>
              </a:ext>
            </a:extLst>
          </p:cNvPr>
          <p:cNvSpPr>
            <a:spLocks noGrp="1"/>
          </p:cNvSpPr>
          <p:nvPr>
            <p:ph type="sldNum" sz="quarter" idx="12"/>
          </p:nvPr>
        </p:nvSpPr>
        <p:spPr>
          <a:xfrm>
            <a:off x="9448800" y="6540500"/>
            <a:ext cx="2743200" cy="365125"/>
          </a:xfrm>
        </p:spPr>
        <p:txBody>
          <a:bodyPr/>
          <a:lstStyle/>
          <a:p>
            <a:fld id="{22EDF4DF-8D57-4E3F-9DB9-F0DF9531E3FB}" type="slidenum">
              <a:rPr lang="fi-FI" smtClean="0"/>
              <a:t>17</a:t>
            </a:fld>
            <a:endParaRPr lang="fi-FI" dirty="0"/>
          </a:p>
        </p:txBody>
      </p:sp>
    </p:spTree>
    <p:extLst>
      <p:ext uri="{BB962C8B-B14F-4D97-AF65-F5344CB8AC3E}">
        <p14:creationId xmlns:p14="http://schemas.microsoft.com/office/powerpoint/2010/main" val="3759453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E6BC93-B212-48FC-B1DB-EF0C7AFD2E32}"/>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0751223-9DEF-9113-5CE7-698F64061DCF}"/>
              </a:ext>
            </a:extLst>
          </p:cNvPr>
          <p:cNvSpPr txBox="1"/>
          <p:nvPr/>
        </p:nvSpPr>
        <p:spPr>
          <a:xfrm>
            <a:off x="993132" y="1311695"/>
            <a:ext cx="119195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chemeClr val="bg1"/>
                </a:solidFill>
                <a:effectLst/>
                <a:highlight>
                  <a:srgbClr val="AF2942"/>
                </a:highlight>
                <a:uLnTx/>
                <a:uFillTx/>
                <a:latin typeface="Courier New" panose="02070309020205020404" pitchFamily="49" charset="0"/>
                <a:cs typeface="Courier New" panose="02070309020205020404" pitchFamily="49" charset="0"/>
              </a:rPr>
              <a:t>Strategiakauden kärkihankkeet 2026-2029</a:t>
            </a:r>
          </a:p>
        </p:txBody>
      </p:sp>
      <p:graphicFrame>
        <p:nvGraphicFramePr>
          <p:cNvPr id="3" name="Taulukko 2">
            <a:extLst>
              <a:ext uri="{FF2B5EF4-FFF2-40B4-BE49-F238E27FC236}">
                <a16:creationId xmlns:a16="http://schemas.microsoft.com/office/drawing/2014/main" id="{E3C9BBD5-30FA-CDB6-8500-3020A5A8CF0D}"/>
              </a:ext>
            </a:extLst>
          </p:cNvPr>
          <p:cNvGraphicFramePr>
            <a:graphicFrameLocks noGrp="1"/>
          </p:cNvGraphicFramePr>
          <p:nvPr>
            <p:extLst>
              <p:ext uri="{D42A27DB-BD31-4B8C-83A1-F6EECF244321}">
                <p14:modId xmlns:p14="http://schemas.microsoft.com/office/powerpoint/2010/main" val="1566658568"/>
              </p:ext>
            </p:extLst>
          </p:nvPr>
        </p:nvGraphicFramePr>
        <p:xfrm>
          <a:off x="297003" y="2188029"/>
          <a:ext cx="11802614" cy="4574687"/>
        </p:xfrm>
        <a:graphic>
          <a:graphicData uri="http://schemas.openxmlformats.org/drawingml/2006/table">
            <a:tbl>
              <a:tblPr firstRow="1" bandRow="1">
                <a:tableStyleId>{912C8C85-51F0-491E-9774-3900AFEF0FD7}</a:tableStyleId>
              </a:tblPr>
              <a:tblGrid>
                <a:gridCol w="3847044">
                  <a:extLst>
                    <a:ext uri="{9D8B030D-6E8A-4147-A177-3AD203B41FA5}">
                      <a16:colId xmlns:a16="http://schemas.microsoft.com/office/drawing/2014/main" val="3923890474"/>
                    </a:ext>
                  </a:extLst>
                </a:gridCol>
                <a:gridCol w="3794573">
                  <a:extLst>
                    <a:ext uri="{9D8B030D-6E8A-4147-A177-3AD203B41FA5}">
                      <a16:colId xmlns:a16="http://schemas.microsoft.com/office/drawing/2014/main" val="1399918685"/>
                    </a:ext>
                  </a:extLst>
                </a:gridCol>
                <a:gridCol w="4160997">
                  <a:extLst>
                    <a:ext uri="{9D8B030D-6E8A-4147-A177-3AD203B41FA5}">
                      <a16:colId xmlns:a16="http://schemas.microsoft.com/office/drawing/2014/main" val="2857457773"/>
                    </a:ext>
                  </a:extLst>
                </a:gridCol>
              </a:tblGrid>
              <a:tr h="379550">
                <a:tc>
                  <a:txBody>
                    <a:bodyPr/>
                    <a:lstStyle/>
                    <a:p>
                      <a:r>
                        <a:rPr lang="fi-FI" sz="1800" dirty="0">
                          <a:latin typeface="+mn-lt"/>
                        </a:rPr>
                        <a:t>Kärkihanke</a:t>
                      </a:r>
                    </a:p>
                  </a:txBody>
                  <a:tcPr/>
                </a:tc>
                <a:tc>
                  <a:txBody>
                    <a:bodyPr/>
                    <a:lstStyle/>
                    <a:p>
                      <a:r>
                        <a:rPr lang="fi-FI" sz="1800" dirty="0">
                          <a:latin typeface="+mn-lt"/>
                        </a:rPr>
                        <a:t>Tavoite </a:t>
                      </a:r>
                    </a:p>
                  </a:txBody>
                  <a:tcPr/>
                </a:tc>
                <a:tc>
                  <a:txBody>
                    <a:bodyPr/>
                    <a:lstStyle/>
                    <a:p>
                      <a:r>
                        <a:rPr lang="fi-FI" sz="1800" dirty="0">
                          <a:latin typeface="+mn-lt"/>
                        </a:rPr>
                        <a:t>Mittarit</a:t>
                      </a:r>
                    </a:p>
                  </a:txBody>
                  <a:tcPr/>
                </a:tc>
                <a:extLst>
                  <a:ext uri="{0D108BD9-81ED-4DB2-BD59-A6C34878D82A}">
                    <a16:rowId xmlns:a16="http://schemas.microsoft.com/office/drawing/2014/main" val="3082338320"/>
                  </a:ext>
                </a:extLst>
              </a:tr>
              <a:tr h="664592">
                <a:tc>
                  <a:txBody>
                    <a:bodyPr/>
                    <a:lstStyle/>
                    <a:p>
                      <a:r>
                        <a:rPr lang="fi-FI" sz="1400" dirty="0">
                          <a:latin typeface="+mn-lt"/>
                        </a:rPr>
                        <a:t>1. Uusia yrityksiä Suonenjoelle</a:t>
                      </a:r>
                    </a:p>
                  </a:txBody>
                  <a:tcPr/>
                </a:tc>
                <a:tc>
                  <a:txBody>
                    <a:bodyPr/>
                    <a:lstStyle/>
                    <a:p>
                      <a:r>
                        <a:rPr lang="fi-FI" sz="1400" dirty="0">
                          <a:latin typeface="+mn-lt"/>
                        </a:rPr>
                        <a:t>Yritysmäärän kasvu ja </a:t>
                      </a:r>
                    </a:p>
                    <a:p>
                      <a:r>
                        <a:rPr lang="fi-FI" sz="1400" dirty="0">
                          <a:latin typeface="+mn-lt"/>
                        </a:rPr>
                        <a:t>työpaikkojen määrän kasvu</a:t>
                      </a:r>
                    </a:p>
                  </a:txBody>
                  <a:tcPr/>
                </a:tc>
                <a:tc>
                  <a:txBody>
                    <a:bodyPr/>
                    <a:lstStyle/>
                    <a:p>
                      <a:pPr marL="285750" indent="-285750">
                        <a:buFont typeface="Arial" panose="020B0604020202020204" pitchFamily="34" charset="0"/>
                        <a:buChar char="•"/>
                      </a:pPr>
                      <a:r>
                        <a:rPr lang="fi-FI" sz="1200" dirty="0">
                          <a:latin typeface="+mn-lt"/>
                        </a:rPr>
                        <a:t>Uusia yrityksiä syntyy enemmän &amp; yritysten lkm nettomuutos parempi kuin kaudella 2022-2025</a:t>
                      </a:r>
                    </a:p>
                    <a:p>
                      <a:pPr marL="285750" indent="-285750">
                        <a:buFont typeface="Arial" panose="020B0604020202020204" pitchFamily="34" charset="0"/>
                        <a:buChar char="•"/>
                      </a:pPr>
                      <a:r>
                        <a:rPr lang="fi-FI" sz="1200" dirty="0">
                          <a:latin typeface="+mn-lt"/>
                        </a:rPr>
                        <a:t>Työttömyysaste alhaisempi kuin 2025</a:t>
                      </a:r>
                    </a:p>
                  </a:txBody>
                  <a:tcPr/>
                </a:tc>
                <a:extLst>
                  <a:ext uri="{0D108BD9-81ED-4DB2-BD59-A6C34878D82A}">
                    <a16:rowId xmlns:a16="http://schemas.microsoft.com/office/drawing/2014/main" val="4206108320"/>
                  </a:ext>
                </a:extLst>
              </a:tr>
              <a:tr h="1233538">
                <a:tc>
                  <a:txBody>
                    <a:bodyPr/>
                    <a:lstStyle/>
                    <a:p>
                      <a:r>
                        <a:rPr lang="fi-FI" sz="1400" dirty="0">
                          <a:latin typeface="+mn-lt"/>
                        </a:rPr>
                        <a:t>2. Yhteisöllisyyden ja osallisuuden vahvistaminen</a:t>
                      </a:r>
                    </a:p>
                  </a:txBody>
                  <a:tcPr/>
                </a:tc>
                <a:tc>
                  <a:txBody>
                    <a:bodyPr/>
                    <a:lstStyle/>
                    <a:p>
                      <a:r>
                        <a:rPr lang="fi-FI" sz="1400" dirty="0">
                          <a:latin typeface="+mn-lt"/>
                        </a:rPr>
                        <a:t>Viestinnän kehittyminen ja asukaskohtaamisten lisääminen</a:t>
                      </a:r>
                    </a:p>
                  </a:txBody>
                  <a:tcPr/>
                </a:tc>
                <a:tc>
                  <a:txBody>
                    <a:bodyPr/>
                    <a:lstStyle/>
                    <a:p>
                      <a:pPr marL="285750" indent="-285750">
                        <a:buFont typeface="Arial" panose="020B0604020202020204" pitchFamily="34" charset="0"/>
                        <a:buChar char="•"/>
                      </a:pPr>
                      <a:r>
                        <a:rPr lang="fi-FI" sz="1200" dirty="0">
                          <a:latin typeface="+mn-lt"/>
                        </a:rPr>
                        <a:t>Kokemus yhteisöllisyydestä ja osallisuudesta parempi arvosana kuin asukaskyselyssä (2026)</a:t>
                      </a:r>
                    </a:p>
                    <a:p>
                      <a:pPr marL="285750" indent="-285750">
                        <a:buFont typeface="Arial" panose="020B0604020202020204" pitchFamily="34" charset="0"/>
                        <a:buChar char="•"/>
                      </a:pPr>
                      <a:r>
                        <a:rPr lang="fi-FI" sz="1200" dirty="0">
                          <a:latin typeface="+mn-lt"/>
                        </a:rPr>
                        <a:t>Some (</a:t>
                      </a:r>
                      <a:r>
                        <a:rPr lang="fi-FI" sz="1200" dirty="0" err="1">
                          <a:latin typeface="+mn-lt"/>
                        </a:rPr>
                        <a:t>fb</a:t>
                      </a:r>
                      <a:r>
                        <a:rPr lang="fi-FI" sz="1200" dirty="0">
                          <a:latin typeface="+mn-lt"/>
                        </a:rPr>
                        <a:t>, </a:t>
                      </a:r>
                      <a:r>
                        <a:rPr lang="fi-FI" sz="1200" dirty="0" err="1">
                          <a:latin typeface="+mn-lt"/>
                        </a:rPr>
                        <a:t>instagram</a:t>
                      </a:r>
                      <a:r>
                        <a:rPr lang="fi-FI" sz="1200" dirty="0">
                          <a:latin typeface="+mn-lt"/>
                        </a:rPr>
                        <a:t>) seuraajien määrä &gt; 2025</a:t>
                      </a:r>
                    </a:p>
                    <a:p>
                      <a:pPr marL="285750" indent="-285750">
                        <a:buFont typeface="Arial" panose="020B0604020202020204" pitchFamily="34" charset="0"/>
                        <a:buChar char="•"/>
                      </a:pPr>
                      <a:r>
                        <a:rPr lang="fi-FI" sz="1200" dirty="0">
                          <a:latin typeface="+mn-lt"/>
                        </a:rPr>
                        <a:t>Luottamus päättäjiin &gt; 4,7</a:t>
                      </a:r>
                    </a:p>
                    <a:p>
                      <a:pPr marL="285750" indent="-285750">
                        <a:buFont typeface="Arial" panose="020B0604020202020204" pitchFamily="34" charset="0"/>
                        <a:buChar char="•"/>
                      </a:pPr>
                      <a:r>
                        <a:rPr lang="fi-FI" sz="1200" dirty="0">
                          <a:latin typeface="+mn-lt"/>
                        </a:rPr>
                        <a:t>Koettu vaikutusmahdollisuus asioihin &gt; 4,7</a:t>
                      </a:r>
                    </a:p>
                    <a:p>
                      <a:pPr marL="285750" indent="-285750">
                        <a:buFont typeface="Arial" panose="020B0604020202020204" pitchFamily="34" charset="0"/>
                        <a:buChar char="•"/>
                      </a:pPr>
                      <a:r>
                        <a:rPr lang="fi-FI" sz="1200" dirty="0">
                          <a:latin typeface="+mn-lt"/>
                        </a:rPr>
                        <a:t>Kuntavaalien äänestysprosentti &gt; 50,0%</a:t>
                      </a:r>
                    </a:p>
                  </a:txBody>
                  <a:tcPr/>
                </a:tc>
                <a:extLst>
                  <a:ext uri="{0D108BD9-81ED-4DB2-BD59-A6C34878D82A}">
                    <a16:rowId xmlns:a16="http://schemas.microsoft.com/office/drawing/2014/main" val="842616873"/>
                  </a:ext>
                </a:extLst>
              </a:tr>
              <a:tr h="853988">
                <a:tc>
                  <a:txBody>
                    <a:bodyPr/>
                    <a:lstStyle/>
                    <a:p>
                      <a:r>
                        <a:rPr lang="fi-FI" sz="1400" dirty="0">
                          <a:latin typeface="+mn-lt"/>
                        </a:rPr>
                        <a:t>3. Kaupunkikonsernin kestävä talous</a:t>
                      </a:r>
                    </a:p>
                  </a:txBody>
                  <a:tcPr/>
                </a:tc>
                <a:tc>
                  <a:txBody>
                    <a:bodyPr/>
                    <a:lstStyle/>
                    <a:p>
                      <a:r>
                        <a:rPr lang="fi-FI" sz="1400" dirty="0">
                          <a:latin typeface="+mn-lt"/>
                        </a:rPr>
                        <a:t>Tilatehokkuusohjelma sekä </a:t>
                      </a:r>
                    </a:p>
                    <a:p>
                      <a:r>
                        <a:rPr lang="fi-FI" sz="1400" dirty="0">
                          <a:latin typeface="+mn-lt"/>
                        </a:rPr>
                        <a:t>tytäryhtiöiden positiivinen tulos</a:t>
                      </a:r>
                    </a:p>
                  </a:txBody>
                  <a:tcPr/>
                </a:tc>
                <a:tc>
                  <a:txBody>
                    <a:bodyPr/>
                    <a:lstStyle/>
                    <a:p>
                      <a:pPr marL="285750" indent="-285750">
                        <a:buFont typeface="Arial" panose="020B0604020202020204" pitchFamily="34" charset="0"/>
                        <a:buChar char="•"/>
                      </a:pPr>
                      <a:r>
                        <a:rPr lang="fi-FI" sz="1200" dirty="0">
                          <a:latin typeface="+mn-lt"/>
                        </a:rPr>
                        <a:t>Tilatehokkuusohjelma valmis</a:t>
                      </a:r>
                    </a:p>
                    <a:p>
                      <a:pPr marL="285750" indent="-285750">
                        <a:buFont typeface="Arial" panose="020B0604020202020204" pitchFamily="34" charset="0"/>
                        <a:buChar char="•"/>
                      </a:pPr>
                      <a:r>
                        <a:rPr lang="fi-FI" sz="1200" dirty="0">
                          <a:latin typeface="+mn-lt"/>
                        </a:rPr>
                        <a:t>Käyttämättömien kiinteistöjen määrä &lt; 2025</a:t>
                      </a:r>
                    </a:p>
                    <a:p>
                      <a:pPr marL="285750" indent="-285750">
                        <a:buFont typeface="Arial" panose="020B0604020202020204" pitchFamily="34" charset="0"/>
                        <a:buChar char="•"/>
                      </a:pPr>
                      <a:r>
                        <a:rPr lang="fi-FI" sz="1200" dirty="0">
                          <a:latin typeface="+mn-lt"/>
                        </a:rPr>
                        <a:t>Kunnallisvero-% enintään verrokkien ka.</a:t>
                      </a:r>
                    </a:p>
                    <a:p>
                      <a:pPr marL="285750" indent="-285750">
                        <a:buFont typeface="Arial" panose="020B0604020202020204" pitchFamily="34" charset="0"/>
                        <a:buChar char="•"/>
                      </a:pPr>
                      <a:r>
                        <a:rPr lang="fi-FI" sz="1200" dirty="0">
                          <a:latin typeface="+mn-lt"/>
                        </a:rPr>
                        <a:t>Tytäryhtiöiden taloudellinen tulos &gt; 0 €</a:t>
                      </a:r>
                    </a:p>
                  </a:txBody>
                  <a:tcPr/>
                </a:tc>
                <a:extLst>
                  <a:ext uri="{0D108BD9-81ED-4DB2-BD59-A6C34878D82A}">
                    <a16:rowId xmlns:a16="http://schemas.microsoft.com/office/drawing/2014/main" val="2788148414"/>
                  </a:ext>
                </a:extLst>
              </a:tr>
              <a:tr h="853988">
                <a:tc>
                  <a:txBody>
                    <a:bodyPr/>
                    <a:lstStyle/>
                    <a:p>
                      <a:r>
                        <a:rPr lang="fi-FI" sz="1400" dirty="0">
                          <a:latin typeface="+mn-lt"/>
                        </a:rPr>
                        <a:t>4. Suonenjoki –brändin ja kaupunkikuvan kirkastaminen</a:t>
                      </a:r>
                    </a:p>
                  </a:txBody>
                  <a:tcPr/>
                </a:tc>
                <a:tc>
                  <a:txBody>
                    <a:bodyPr/>
                    <a:lstStyle/>
                    <a:p>
                      <a:r>
                        <a:rPr lang="fi-FI" sz="1400" dirty="0">
                          <a:latin typeface="+mn-lt"/>
                        </a:rPr>
                        <a:t>Suonenjoen tunnettavuus vahvistuu ja kaupunkikeskustan viihtyvyys kohenee</a:t>
                      </a:r>
                    </a:p>
                  </a:txBody>
                  <a:tcPr/>
                </a:tc>
                <a:tc>
                  <a:txBody>
                    <a:bodyPr/>
                    <a:lstStyle/>
                    <a:p>
                      <a:pPr marL="285750" indent="-285750">
                        <a:buFont typeface="Arial" panose="020B0604020202020204" pitchFamily="34" charset="0"/>
                        <a:buChar char="•"/>
                      </a:pPr>
                      <a:r>
                        <a:rPr lang="fi-FI" sz="1200" dirty="0">
                          <a:solidFill>
                            <a:schemeClr val="tx1"/>
                          </a:solidFill>
                          <a:latin typeface="+mn-lt"/>
                        </a:rPr>
                        <a:t>Kokemus asumisviihtyvyydestä parempi kuin  asukaskyselyssä (2026)</a:t>
                      </a:r>
                    </a:p>
                    <a:p>
                      <a:pPr marL="285750" indent="-285750">
                        <a:buFont typeface="Arial" panose="020B0604020202020204" pitchFamily="34" charset="0"/>
                        <a:buChar char="•"/>
                      </a:pPr>
                      <a:r>
                        <a:rPr lang="fi-FI" sz="1200" dirty="0">
                          <a:solidFill>
                            <a:schemeClr val="tx1"/>
                          </a:solidFill>
                          <a:latin typeface="+mn-lt"/>
                        </a:rPr>
                        <a:t>Seutukaupunkitutkimustulos parempi kuin 2025</a:t>
                      </a:r>
                    </a:p>
                  </a:txBody>
                  <a:tcPr>
                    <a:solidFill>
                      <a:schemeClr val="bg1"/>
                    </a:solidFill>
                  </a:tcPr>
                </a:tc>
                <a:extLst>
                  <a:ext uri="{0D108BD9-81ED-4DB2-BD59-A6C34878D82A}">
                    <a16:rowId xmlns:a16="http://schemas.microsoft.com/office/drawing/2014/main" val="1597694085"/>
                  </a:ext>
                </a:extLst>
              </a:tr>
              <a:tr h="589031">
                <a:tc>
                  <a:txBody>
                    <a:bodyPr/>
                    <a:lstStyle/>
                    <a:p>
                      <a:endParaRPr lang="fi-FI" sz="1400" dirty="0">
                        <a:latin typeface="+mn-lt"/>
                      </a:endParaRPr>
                    </a:p>
                  </a:txBody>
                  <a:tcPr/>
                </a:tc>
                <a:tc>
                  <a:txBody>
                    <a:bodyPr/>
                    <a:lstStyle/>
                    <a:p>
                      <a:endParaRPr lang="fi-FI" sz="1400" dirty="0">
                        <a:latin typeface="+mn-lt"/>
                      </a:endParaRPr>
                    </a:p>
                  </a:txBody>
                  <a:tcPr/>
                </a:tc>
                <a:tc>
                  <a:txBody>
                    <a:bodyPr/>
                    <a:lstStyle/>
                    <a:p>
                      <a:pPr marL="285750" indent="-285750">
                        <a:buFont typeface="Arial" panose="020B0604020202020204" pitchFamily="34" charset="0"/>
                        <a:buChar char="•"/>
                      </a:pPr>
                      <a:r>
                        <a:rPr lang="fi-FI" sz="1200" dirty="0">
                          <a:solidFill>
                            <a:schemeClr val="tx1"/>
                          </a:solidFill>
                          <a:latin typeface="+mn-lt"/>
                        </a:rPr>
                        <a:t>Suonenjoen EVP-kokonaistulos &gt; 2025</a:t>
                      </a:r>
                    </a:p>
                    <a:p>
                      <a:pPr marL="285750" indent="-285750">
                        <a:buFont typeface="Arial" panose="020B0604020202020204" pitchFamily="34" charset="0"/>
                        <a:buChar char="•"/>
                      </a:pPr>
                      <a:r>
                        <a:rPr lang="fi-FI" sz="1200" dirty="0" err="1">
                          <a:solidFill>
                            <a:schemeClr val="tx1"/>
                          </a:solidFill>
                          <a:latin typeface="+mn-lt"/>
                        </a:rPr>
                        <a:t>Hyte</a:t>
                      </a:r>
                      <a:r>
                        <a:rPr lang="fi-FI" sz="1200" dirty="0">
                          <a:solidFill>
                            <a:schemeClr val="tx1"/>
                          </a:solidFill>
                          <a:latin typeface="+mn-lt"/>
                        </a:rPr>
                        <a:t>-kerroin parhaan kolmanneksen joukossa</a:t>
                      </a:r>
                    </a:p>
                  </a:txBody>
                  <a:tcPr>
                    <a:solidFill>
                      <a:schemeClr val="bg1"/>
                    </a:solidFill>
                  </a:tcPr>
                </a:tc>
                <a:extLst>
                  <a:ext uri="{0D108BD9-81ED-4DB2-BD59-A6C34878D82A}">
                    <a16:rowId xmlns:a16="http://schemas.microsoft.com/office/drawing/2014/main" val="1484341423"/>
                  </a:ext>
                </a:extLst>
              </a:tr>
            </a:tbl>
          </a:graphicData>
        </a:graphic>
      </p:graphicFrame>
      <p:sp>
        <p:nvSpPr>
          <p:cNvPr id="4" name="Dian numeron paikkamerkki 3">
            <a:extLst>
              <a:ext uri="{FF2B5EF4-FFF2-40B4-BE49-F238E27FC236}">
                <a16:creationId xmlns:a16="http://schemas.microsoft.com/office/drawing/2014/main" id="{AB67F0E0-912A-9260-94DD-E9AF2613E4D1}"/>
              </a:ext>
            </a:extLst>
          </p:cNvPr>
          <p:cNvSpPr>
            <a:spLocks noGrp="1"/>
          </p:cNvSpPr>
          <p:nvPr>
            <p:ph type="sldNum" sz="quarter" idx="12"/>
          </p:nvPr>
        </p:nvSpPr>
        <p:spPr>
          <a:xfrm>
            <a:off x="9499423" y="6580154"/>
            <a:ext cx="2743200" cy="365125"/>
          </a:xfrm>
        </p:spPr>
        <p:txBody>
          <a:bodyPr/>
          <a:lstStyle/>
          <a:p>
            <a:fld id="{22EDF4DF-8D57-4E3F-9DB9-F0DF9531E3FB}" type="slidenum">
              <a:rPr lang="fi-FI" smtClean="0"/>
              <a:t>18</a:t>
            </a:fld>
            <a:endParaRPr lang="fi-FI" dirty="0"/>
          </a:p>
        </p:txBody>
      </p:sp>
    </p:spTree>
    <p:extLst>
      <p:ext uri="{BB962C8B-B14F-4D97-AF65-F5344CB8AC3E}">
        <p14:creationId xmlns:p14="http://schemas.microsoft.com/office/powerpoint/2010/main" val="1099888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03796F5-DF13-0093-FA57-E8B81D9405F1}"/>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FB74D4EB-B6CD-4566-3A83-04BBFAACFC47}"/>
              </a:ext>
            </a:extLst>
          </p:cNvPr>
          <p:cNvSpPr>
            <a:spLocks noGrp="1"/>
          </p:cNvSpPr>
          <p:nvPr>
            <p:ph type="sldNum" sz="quarter" idx="12"/>
          </p:nvPr>
        </p:nvSpPr>
        <p:spPr>
          <a:xfrm>
            <a:off x="9448800" y="65595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F4DF-8D57-4E3F-9DB9-F0DF9531E3FB}"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11" name="Sisällön paikkamerkki 2">
            <a:extLst>
              <a:ext uri="{FF2B5EF4-FFF2-40B4-BE49-F238E27FC236}">
                <a16:creationId xmlns:a16="http://schemas.microsoft.com/office/drawing/2014/main" id="{4B113A29-4CB4-CA45-07E5-4E97DA4A4651}"/>
              </a:ext>
            </a:extLst>
          </p:cNvPr>
          <p:cNvSpPr>
            <a:spLocks noGrp="1"/>
          </p:cNvSpPr>
          <p:nvPr>
            <p:ph idx="1"/>
          </p:nvPr>
        </p:nvSpPr>
        <p:spPr>
          <a:xfrm>
            <a:off x="449765" y="2939143"/>
            <a:ext cx="10664549" cy="3802969"/>
          </a:xfrm>
        </p:spPr>
        <p:txBody>
          <a:bodyPr>
            <a:normAutofit fontScale="92500" lnSpcReduction="10000"/>
          </a:bodyPr>
          <a:lstStyle/>
          <a:p>
            <a:pPr>
              <a:buBlip>
                <a:blip r:embed="rId3"/>
              </a:buBlip>
            </a:pPr>
            <a:r>
              <a:rPr lang="fi-FI" sz="1800" dirty="0"/>
              <a:t>Strategian painopistealueista johdetaan vastuualuekohtaiset toimeenpanosuunnitelmat mittareineen, joiden käytännön toteutuksesta vastaa organisaation johto ja esihenkilöt.</a:t>
            </a:r>
          </a:p>
          <a:p>
            <a:pPr>
              <a:buBlip>
                <a:blip r:embed="rId3"/>
              </a:buBlip>
            </a:pPr>
            <a:r>
              <a:rPr lang="fi-FI" sz="1800" dirty="0"/>
              <a:t>Talousarvion ja tilinpäätöksen yhteydessä kuvataan, miten strategisia päämääriä ja valtuustokauden tavoitteita on toteutettu. </a:t>
            </a:r>
          </a:p>
          <a:p>
            <a:pPr>
              <a:buBlip>
                <a:blip r:embed="rId3"/>
              </a:buBlip>
            </a:pPr>
            <a:r>
              <a:rPr lang="fi-FI" sz="1800" dirty="0"/>
              <a:t>Valtuuston vuosittaisessa strategiatarkastelussa huomioidaan toimintaympäristössä tapahtuneet muutokset ja tehdään mahdolliset tarvittavat tarkennukset valtuustokauden tavoitteisiin ja strategian toimeenpanoon. </a:t>
            </a:r>
          </a:p>
          <a:p>
            <a:pPr>
              <a:buBlip>
                <a:blip r:embed="rId3"/>
              </a:buBlip>
            </a:pPr>
            <a:r>
              <a:rPr lang="fi-FI" sz="1800" dirty="0"/>
              <a:t>Viranhaltijat ottavat strategian päämäärät ja tavoitteet sekä niistä johdetut mittarit huomioon asioiden valmistelussa. </a:t>
            </a:r>
          </a:p>
          <a:p>
            <a:pPr>
              <a:buBlip>
                <a:blip r:embed="rId3"/>
              </a:buBlip>
            </a:pPr>
            <a:r>
              <a:rPr lang="fi-FI" sz="1800" dirty="0"/>
              <a:t>Päätöksentekijät huolehtivat siitä, että kaupungin päätökset ovat strategian mukaisia. </a:t>
            </a:r>
          </a:p>
          <a:p>
            <a:pPr>
              <a:buBlip>
                <a:blip r:embed="rId3"/>
              </a:buBlip>
            </a:pPr>
            <a:r>
              <a:rPr lang="fi-FI" sz="1800" dirty="0"/>
              <a:t>Suonenjoen kaupunginvaltuusto seuraa valtuustokauden aikana kaupungin kärkihankkeiden mittareiden kehitystä sekä muita kaupungin kehitystä kuvaavia muuttujia, joista keskeisimpiä ovat mm.</a:t>
            </a:r>
          </a:p>
          <a:p>
            <a:pPr lvl="1">
              <a:buBlip>
                <a:blip r:embed="rId3"/>
              </a:buBlip>
            </a:pPr>
            <a:r>
              <a:rPr lang="fi-FI" sz="1600" dirty="0"/>
              <a:t>aloittaneet ja lopettaneet yritykset, työpaikkojen määrä</a:t>
            </a:r>
          </a:p>
          <a:p>
            <a:pPr lvl="1">
              <a:buBlip>
                <a:blip r:embed="rId3"/>
              </a:buBlip>
            </a:pPr>
            <a:r>
              <a:rPr lang="fi-FI" sz="1600" dirty="0"/>
              <a:t>asukasluku ja nettomuutto</a:t>
            </a:r>
          </a:p>
          <a:p>
            <a:pPr lvl="1">
              <a:buBlip>
                <a:blip r:embed="rId3"/>
              </a:buBlip>
            </a:pPr>
            <a:r>
              <a:rPr lang="fi-FI" sz="1600" dirty="0"/>
              <a:t>verokertymä ja velka/asukas.</a:t>
            </a:r>
          </a:p>
        </p:txBody>
      </p:sp>
      <p:sp>
        <p:nvSpPr>
          <p:cNvPr id="12" name="Otsikko 1">
            <a:extLst>
              <a:ext uri="{FF2B5EF4-FFF2-40B4-BE49-F238E27FC236}">
                <a16:creationId xmlns:a16="http://schemas.microsoft.com/office/drawing/2014/main" id="{5CCC94D4-E203-0F5F-CC61-D4D5F309AB4A}"/>
              </a:ext>
            </a:extLst>
          </p:cNvPr>
          <p:cNvSpPr txBox="1">
            <a:spLocks/>
          </p:cNvSpPr>
          <p:nvPr/>
        </p:nvSpPr>
        <p:spPr>
          <a:xfrm>
            <a:off x="449765" y="2269275"/>
            <a:ext cx="11136351" cy="6698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b="1" dirty="0">
                <a:latin typeface="Courier New" panose="02070309020205020404" pitchFamily="49" charset="0"/>
                <a:cs typeface="Courier New" panose="02070309020205020404" pitchFamily="49" charset="0"/>
              </a:rPr>
              <a:t>Strategian toimeenpano, seuranta ja arviointi</a:t>
            </a:r>
          </a:p>
        </p:txBody>
      </p:sp>
    </p:spTree>
    <p:extLst>
      <p:ext uri="{BB962C8B-B14F-4D97-AF65-F5344CB8AC3E}">
        <p14:creationId xmlns:p14="http://schemas.microsoft.com/office/powerpoint/2010/main" val="231107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6BE7AC-2864-1D5C-8DB2-A500A29CD5C0}"/>
              </a:ext>
            </a:extLst>
          </p:cNvPr>
          <p:cNvSpPr>
            <a:spLocks noGrp="1"/>
          </p:cNvSpPr>
          <p:nvPr>
            <p:ph type="title"/>
          </p:nvPr>
        </p:nvSpPr>
        <p:spPr>
          <a:xfrm>
            <a:off x="452436" y="262507"/>
            <a:ext cx="10515600" cy="649636"/>
          </a:xfrm>
        </p:spPr>
        <p:txBody>
          <a:bodyPr>
            <a:normAutofit/>
          </a:bodyPr>
          <a:lstStyle/>
          <a:p>
            <a:r>
              <a:rPr lang="fi-FI" sz="3200" dirty="0">
                <a:latin typeface="Courier New" panose="02070309020205020404" pitchFamily="49" charset="0"/>
                <a:cs typeface="Courier New" panose="02070309020205020404" pitchFamily="49" charset="0"/>
              </a:rPr>
              <a:t>Sisältö</a:t>
            </a:r>
          </a:p>
        </p:txBody>
      </p:sp>
      <p:sp>
        <p:nvSpPr>
          <p:cNvPr id="3" name="Sisällön paikkamerkki 2">
            <a:extLst>
              <a:ext uri="{FF2B5EF4-FFF2-40B4-BE49-F238E27FC236}">
                <a16:creationId xmlns:a16="http://schemas.microsoft.com/office/drawing/2014/main" id="{CFFB43F7-494B-1219-8BDB-273F9A1EB463}"/>
              </a:ext>
            </a:extLst>
          </p:cNvPr>
          <p:cNvSpPr>
            <a:spLocks noGrp="1"/>
          </p:cNvSpPr>
          <p:nvPr>
            <p:ph idx="1"/>
          </p:nvPr>
        </p:nvSpPr>
        <p:spPr>
          <a:xfrm>
            <a:off x="533399" y="1048215"/>
            <a:ext cx="10601325" cy="5400675"/>
          </a:xfrm>
        </p:spPr>
        <p:txBody>
          <a:bodyPr>
            <a:normAutofit/>
          </a:bodyPr>
          <a:lstStyle/>
          <a:p>
            <a:pPr marL="514350" indent="-514350">
              <a:buFont typeface="+mj-lt"/>
              <a:buAutoNum type="arabicPeriod"/>
            </a:pPr>
            <a:r>
              <a:rPr lang="fi-FI" sz="2100" dirty="0"/>
              <a:t>Toiminta-ajatus</a:t>
            </a:r>
          </a:p>
          <a:p>
            <a:pPr marL="514350" indent="-514350">
              <a:buFont typeface="+mj-lt"/>
              <a:buAutoNum type="arabicPeriod"/>
            </a:pPr>
            <a:r>
              <a:rPr lang="fi-FI" sz="2100" dirty="0"/>
              <a:t>Suonenjoen kaupungin palveluiden järjestäminen</a:t>
            </a:r>
          </a:p>
          <a:p>
            <a:pPr marL="514350" indent="-514350">
              <a:buFont typeface="+mj-lt"/>
              <a:buAutoNum type="arabicPeriod"/>
            </a:pPr>
            <a:r>
              <a:rPr lang="fi-FI" sz="2100" dirty="0"/>
              <a:t>Arvot</a:t>
            </a:r>
          </a:p>
          <a:p>
            <a:pPr marL="514350" indent="-514350">
              <a:buFont typeface="+mj-lt"/>
              <a:buAutoNum type="arabicPeriod"/>
            </a:pPr>
            <a:r>
              <a:rPr lang="fi-FI" sz="2100" dirty="0"/>
              <a:t>Suonenjoen nykytila; vahvuudet ja haasteet</a:t>
            </a:r>
          </a:p>
          <a:p>
            <a:pPr marL="514350" indent="-514350">
              <a:buFont typeface="+mj-lt"/>
              <a:buAutoNum type="arabicPeriod"/>
            </a:pPr>
            <a:r>
              <a:rPr lang="fi-FI" sz="2100" dirty="0"/>
              <a:t>Toimintaympäristön muutosten ennakointi</a:t>
            </a:r>
          </a:p>
          <a:p>
            <a:pPr marL="514350" indent="-514350">
              <a:buFont typeface="+mj-lt"/>
              <a:buAutoNum type="arabicPeriod"/>
            </a:pPr>
            <a:r>
              <a:rPr lang="fi-FI" sz="2100" dirty="0"/>
              <a:t>Visio</a:t>
            </a:r>
          </a:p>
          <a:p>
            <a:pPr marL="514350" indent="-514350">
              <a:buFont typeface="+mj-lt"/>
              <a:buAutoNum type="arabicPeriod"/>
            </a:pPr>
            <a:r>
              <a:rPr lang="fi-FI" sz="2100" dirty="0"/>
              <a:t>Strategian painopistealueet</a:t>
            </a:r>
          </a:p>
          <a:p>
            <a:pPr marL="514350" indent="-514350">
              <a:buFont typeface="+mj-lt"/>
              <a:buAutoNum type="arabicPeriod"/>
            </a:pPr>
            <a:r>
              <a:rPr lang="fi-FI" sz="2100" dirty="0"/>
              <a:t>Henkilöstöpolitiikka</a:t>
            </a:r>
          </a:p>
          <a:p>
            <a:pPr marL="514350" indent="-514350">
              <a:buFont typeface="+mj-lt"/>
              <a:buAutoNum type="arabicPeriod"/>
            </a:pPr>
            <a:r>
              <a:rPr lang="fi-FI" sz="2100" dirty="0"/>
              <a:t>Omistajapolitiikka</a:t>
            </a:r>
          </a:p>
          <a:p>
            <a:pPr marL="514350" indent="-514350">
              <a:buFont typeface="+mj-lt"/>
              <a:buAutoNum type="arabicPeriod"/>
            </a:pPr>
            <a:r>
              <a:rPr lang="fi-FI" sz="2100" dirty="0"/>
              <a:t>Strategiakauden kärkihankkeet</a:t>
            </a:r>
          </a:p>
          <a:p>
            <a:pPr marL="514350" indent="-514350">
              <a:buFont typeface="+mj-lt"/>
              <a:buAutoNum type="arabicPeriod"/>
            </a:pPr>
            <a:r>
              <a:rPr lang="fi-FI" sz="2100" dirty="0"/>
              <a:t>Strategian toimeenpano, seuranta ja arviointi</a:t>
            </a:r>
          </a:p>
          <a:p>
            <a:pPr marL="0" indent="0">
              <a:buNone/>
            </a:pPr>
            <a:endParaRPr lang="fi-FI" sz="2100" dirty="0">
              <a:latin typeface="Montserrat" panose="00000500000000000000" pitchFamily="2" charset="0"/>
            </a:endParaRPr>
          </a:p>
        </p:txBody>
      </p:sp>
      <p:sp>
        <p:nvSpPr>
          <p:cNvPr id="4" name="Dian numeron paikkamerkki 3">
            <a:extLst>
              <a:ext uri="{FF2B5EF4-FFF2-40B4-BE49-F238E27FC236}">
                <a16:creationId xmlns:a16="http://schemas.microsoft.com/office/drawing/2014/main" id="{A97211C1-D6BA-4B3A-651F-1039C7528D93}"/>
              </a:ext>
            </a:extLst>
          </p:cNvPr>
          <p:cNvSpPr>
            <a:spLocks noGrp="1"/>
          </p:cNvSpPr>
          <p:nvPr>
            <p:ph type="sldNum" sz="quarter" idx="12"/>
          </p:nvPr>
        </p:nvSpPr>
        <p:spPr/>
        <p:txBody>
          <a:bodyPr/>
          <a:lstStyle/>
          <a:p>
            <a:fld id="{22EDF4DF-8D57-4E3F-9DB9-F0DF9531E3FB}" type="slidenum">
              <a:rPr lang="fi-FI" smtClean="0"/>
              <a:t>2</a:t>
            </a:fld>
            <a:endParaRPr lang="fi-FI"/>
          </a:p>
        </p:txBody>
      </p:sp>
    </p:spTree>
    <p:extLst>
      <p:ext uri="{BB962C8B-B14F-4D97-AF65-F5344CB8AC3E}">
        <p14:creationId xmlns:p14="http://schemas.microsoft.com/office/powerpoint/2010/main" val="732183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144949E8-E156-2034-7A4F-1DF24403763E}"/>
              </a:ext>
            </a:extLst>
          </p:cNvPr>
          <p:cNvSpPr txBox="1"/>
          <p:nvPr/>
        </p:nvSpPr>
        <p:spPr>
          <a:xfrm>
            <a:off x="908033" y="1153852"/>
            <a:ext cx="2413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Vahvistuva elinvoima</a:t>
            </a:r>
          </a:p>
        </p:txBody>
      </p:sp>
      <p:sp>
        <p:nvSpPr>
          <p:cNvPr id="5" name="Tekstiruutu 4">
            <a:extLst>
              <a:ext uri="{FF2B5EF4-FFF2-40B4-BE49-F238E27FC236}">
                <a16:creationId xmlns:a16="http://schemas.microsoft.com/office/drawing/2014/main" id="{C618B7D9-6EA9-7AF4-A000-20834D70E44B}"/>
              </a:ext>
            </a:extLst>
          </p:cNvPr>
          <p:cNvSpPr txBox="1"/>
          <p:nvPr/>
        </p:nvSpPr>
        <p:spPr>
          <a:xfrm>
            <a:off x="4491674" y="1158722"/>
            <a:ext cx="28249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Osallistava yhteisöllisyys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6" name="Tekstiruutu 5">
            <a:extLst>
              <a:ext uri="{FF2B5EF4-FFF2-40B4-BE49-F238E27FC236}">
                <a16:creationId xmlns:a16="http://schemas.microsoft.com/office/drawing/2014/main" id="{BE7FDB7A-8D79-A10F-B9E8-3EF2B458C8CF}"/>
              </a:ext>
            </a:extLst>
          </p:cNvPr>
          <p:cNvSpPr txBox="1"/>
          <p:nvPr/>
        </p:nvSpPr>
        <p:spPr>
          <a:xfrm>
            <a:off x="8276904" y="1243183"/>
            <a:ext cx="3218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Hyvä johtaminen, sujuvat palvelut</a:t>
            </a:r>
          </a:p>
        </p:txBody>
      </p:sp>
      <p:sp>
        <p:nvSpPr>
          <p:cNvPr id="7" name="Tekstiruutu 6">
            <a:extLst>
              <a:ext uri="{FF2B5EF4-FFF2-40B4-BE49-F238E27FC236}">
                <a16:creationId xmlns:a16="http://schemas.microsoft.com/office/drawing/2014/main" id="{F1CB2F41-C3AC-8A6E-270A-B67766531DC5}"/>
              </a:ext>
            </a:extLst>
          </p:cNvPr>
          <p:cNvSpPr txBox="1"/>
          <p:nvPr/>
        </p:nvSpPr>
        <p:spPr>
          <a:xfrm>
            <a:off x="499948" y="2099903"/>
            <a:ext cx="3357923"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Yritystemme liikevaihto kehittyy positiivisesti ja syntyy uusia investointeja</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Alueelle tulee uutta yrityskantaa</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Syntyy uusia työpaikkoja</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Työllisyystilanne on Pohjois-Savon kärkeä</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Suonenjoelle muuttaa uusia asukkaita</a:t>
            </a:r>
          </a:p>
        </p:txBody>
      </p:sp>
      <p:sp>
        <p:nvSpPr>
          <p:cNvPr id="8" name="Tekstiruutu 7">
            <a:extLst>
              <a:ext uri="{FF2B5EF4-FFF2-40B4-BE49-F238E27FC236}">
                <a16:creationId xmlns:a16="http://schemas.microsoft.com/office/drawing/2014/main" id="{E753763C-AFCA-B257-ABF0-862B889B6A37}"/>
              </a:ext>
            </a:extLst>
          </p:cNvPr>
          <p:cNvSpPr txBox="1"/>
          <p:nvPr/>
        </p:nvSpPr>
        <p:spPr>
          <a:xfrm>
            <a:off x="4263104" y="2038346"/>
            <a:ext cx="3776398"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Asukkaiden kokema yhteisöllisyys ja osallisuus vahvistuvat</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Päätöksenteko on avointa ja  luottamus päättäjiin kohentuu</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Kaupunkikuva </a:t>
            </a:r>
            <a:r>
              <a:rPr lang="fi-FI" sz="1400" dirty="0">
                <a:solidFill>
                  <a:prstClr val="black"/>
                </a:solidFill>
              </a:rPr>
              <a:t>kehittyy</a:t>
            </a:r>
            <a:r>
              <a:rPr kumimoji="0" lang="fi-FI" sz="1400" b="0" i="0" u="none" strike="noStrike" kern="1200" cap="none" spc="0" normalizeH="0" baseline="0" noProof="0" dirty="0">
                <a:ln>
                  <a:noFill/>
                </a:ln>
                <a:solidFill>
                  <a:prstClr val="black"/>
                </a:solidFill>
                <a:effectLst/>
                <a:uLnTx/>
                <a:uFillTx/>
                <a:ea typeface="+mn-ea"/>
                <a:cs typeface="+mn-cs"/>
              </a:rPr>
              <a:t> viihtyisämmäksi</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Suonenjoen tunnettavuus vahvistuu</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fi-FI" sz="1400" dirty="0">
                <a:solidFill>
                  <a:prstClr val="black"/>
                </a:solidFill>
              </a:rPr>
              <a:t>Asukkaiden hyvinvointi paranee</a:t>
            </a:r>
            <a:endParaRPr kumimoji="0" lang="fi-FI" sz="1400" b="0" i="0" u="none" strike="noStrike" kern="1200" cap="none" spc="0" normalizeH="0" baseline="0" noProof="0" dirty="0">
              <a:ln>
                <a:noFill/>
              </a:ln>
              <a:solidFill>
                <a:prstClr val="black"/>
              </a:solidFill>
              <a:effectLst/>
              <a:uLnTx/>
              <a:uFillTx/>
              <a:ea typeface="+mn-ea"/>
              <a:cs typeface="+mn-cs"/>
            </a:endParaRPr>
          </a:p>
        </p:txBody>
      </p:sp>
      <p:sp>
        <p:nvSpPr>
          <p:cNvPr id="9" name="Tekstiruutu 8">
            <a:extLst>
              <a:ext uri="{FF2B5EF4-FFF2-40B4-BE49-F238E27FC236}">
                <a16:creationId xmlns:a16="http://schemas.microsoft.com/office/drawing/2014/main" id="{992FADAC-C182-3D2E-D070-D02823EF2CE8}"/>
              </a:ext>
            </a:extLst>
          </p:cNvPr>
          <p:cNvSpPr txBox="1"/>
          <p:nvPr/>
        </p:nvSpPr>
        <p:spPr>
          <a:xfrm>
            <a:off x="8167380" y="2075422"/>
            <a:ext cx="3776399"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Kaupungin palvelut </a:t>
            </a:r>
            <a:r>
              <a:rPr lang="fi-FI" sz="1400" dirty="0">
                <a:solidFill>
                  <a:prstClr val="black"/>
                </a:solidFill>
              </a:rPr>
              <a:t>kehittyvät</a:t>
            </a:r>
            <a:r>
              <a:rPr kumimoji="0" lang="fi-FI" sz="1400" b="0" i="0" u="none" strike="noStrike" kern="1200" cap="none" spc="0" normalizeH="0" baseline="0" noProof="0" dirty="0">
                <a:ln>
                  <a:noFill/>
                </a:ln>
                <a:solidFill>
                  <a:prstClr val="black"/>
                </a:solidFill>
                <a:effectLst/>
                <a:uLnTx/>
                <a:uFillTx/>
                <a:ea typeface="+mn-ea"/>
                <a:cs typeface="+mn-cs"/>
              </a:rPr>
              <a:t> asiakaslähtöisesti</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Kaupunkikonsernin talous vahvistuu</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400" b="0" i="0" u="none" strike="noStrike" kern="1200" cap="none" spc="0" normalizeH="0" baseline="0" noProof="0" dirty="0">
                <a:ln>
                  <a:noFill/>
                </a:ln>
                <a:solidFill>
                  <a:prstClr val="black"/>
                </a:solidFill>
                <a:effectLst/>
                <a:uLnTx/>
                <a:uFillTx/>
                <a:ea typeface="+mn-ea"/>
                <a:cs typeface="+mn-cs"/>
              </a:rPr>
              <a:t>Suonenjoen kaupunki on veto- ja pitovoimainen työnantaja</a:t>
            </a:r>
          </a:p>
        </p:txBody>
      </p:sp>
      <p:sp>
        <p:nvSpPr>
          <p:cNvPr id="10" name="Tekstiruutu 9">
            <a:extLst>
              <a:ext uri="{FF2B5EF4-FFF2-40B4-BE49-F238E27FC236}">
                <a16:creationId xmlns:a16="http://schemas.microsoft.com/office/drawing/2014/main" id="{DC888F74-EA62-0388-251A-25F2F308B765}"/>
              </a:ext>
            </a:extLst>
          </p:cNvPr>
          <p:cNvSpPr txBox="1"/>
          <p:nvPr/>
        </p:nvSpPr>
        <p:spPr>
          <a:xfrm>
            <a:off x="74867" y="4320958"/>
            <a:ext cx="1165860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AF2942"/>
                </a:solidFill>
                <a:effectLst/>
                <a:uLnTx/>
                <a:uFillTx/>
                <a:latin typeface="Courier New" panose="02070309020205020404" pitchFamily="49" charset="0"/>
                <a:cs typeface="Courier New" panose="02070309020205020404" pitchFamily="49" charset="0"/>
              </a:rPr>
              <a:t>Strategiakauden kärkihankkeet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400" b="1" i="0" u="none" strike="noStrike" kern="1200" cap="none" spc="0" normalizeH="0" baseline="0" noProof="0" dirty="0">
              <a:ln>
                <a:noFill/>
              </a:ln>
              <a:solidFill>
                <a:srgbClr val="AF2942"/>
              </a:solidFill>
              <a:effectLst/>
              <a:uLnTx/>
              <a:uFillTx/>
              <a:latin typeface="Montserrat" panose="00000500000000000000" pitchFamily="2" charset="0"/>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fi-FI" sz="1600" b="0" i="0" u="none" strike="noStrike" kern="1200" cap="none" spc="0" normalizeH="0" baseline="0" noProof="0" dirty="0">
                <a:ln>
                  <a:noFill/>
                </a:ln>
                <a:solidFill>
                  <a:prstClr val="black"/>
                </a:solidFill>
                <a:effectLst/>
                <a:uLnTx/>
                <a:uFillTx/>
                <a:ea typeface="+mn-ea"/>
                <a:cs typeface="+mn-cs"/>
              </a:rPr>
              <a:t>1. Uusia yrityksiä Suonenjoelle, </a:t>
            </a:r>
            <a:r>
              <a:rPr lang="fi-FI" sz="1600" dirty="0">
                <a:solidFill>
                  <a:prstClr val="black"/>
                </a:solidFill>
              </a:rPr>
              <a:t> 2. </a:t>
            </a:r>
            <a:r>
              <a:rPr kumimoji="0" lang="fi-FI" sz="1600" b="0" i="0" u="none" strike="noStrike" kern="1200" cap="none" spc="0" normalizeH="0" baseline="0" noProof="0" dirty="0">
                <a:ln>
                  <a:noFill/>
                </a:ln>
                <a:solidFill>
                  <a:prstClr val="black"/>
                </a:solidFill>
                <a:effectLst/>
                <a:uLnTx/>
                <a:uFillTx/>
                <a:ea typeface="+mn-ea"/>
                <a:cs typeface="+mn-cs"/>
              </a:rPr>
              <a:t>Yhteisöllisyyden ja osallisuuden vahvistaminen, </a:t>
            </a:r>
          </a:p>
          <a:p>
            <a:pPr marR="0" lvl="0" algn="ctr" defTabSz="914400" rtl="0" eaLnBrk="1" fontAlgn="auto" latinLnBrk="0" hangingPunct="1">
              <a:lnSpc>
                <a:spcPct val="100000"/>
              </a:lnSpc>
              <a:spcBef>
                <a:spcPts val="0"/>
              </a:spcBef>
              <a:spcAft>
                <a:spcPts val="0"/>
              </a:spcAft>
              <a:buClrTx/>
              <a:buSzTx/>
              <a:tabLst/>
              <a:defRPr/>
            </a:pPr>
            <a:r>
              <a:rPr lang="fi-FI" sz="1600" dirty="0">
                <a:solidFill>
                  <a:prstClr val="black"/>
                </a:solidFill>
              </a:rPr>
              <a:t>3. </a:t>
            </a:r>
            <a:r>
              <a:rPr kumimoji="0" lang="fi-FI" sz="1600" b="0" i="0" u="none" strike="noStrike" kern="1200" cap="none" spc="0" normalizeH="0" baseline="0" noProof="0" dirty="0">
                <a:ln>
                  <a:noFill/>
                </a:ln>
                <a:solidFill>
                  <a:prstClr val="black"/>
                </a:solidFill>
                <a:effectLst/>
                <a:uLnTx/>
                <a:uFillTx/>
                <a:ea typeface="+mn-ea"/>
                <a:cs typeface="+mn-cs"/>
              </a:rPr>
              <a:t>Konsernin kestävä talous </a:t>
            </a:r>
            <a:r>
              <a:rPr lang="fi-FI" sz="1600" dirty="0">
                <a:solidFill>
                  <a:prstClr val="black"/>
                </a:solidFill>
              </a:rPr>
              <a:t> ja</a:t>
            </a:r>
            <a:r>
              <a:rPr kumimoji="0" lang="fi-FI" sz="1600" b="0" i="0" u="none" strike="noStrike" kern="1200" cap="none" spc="0" normalizeH="0" baseline="0" noProof="0" dirty="0">
                <a:ln>
                  <a:noFill/>
                </a:ln>
                <a:solidFill>
                  <a:prstClr val="black"/>
                </a:solidFill>
                <a:effectLst/>
                <a:uLnTx/>
                <a:uFillTx/>
                <a:ea typeface="+mn-ea"/>
                <a:cs typeface="+mn-cs"/>
              </a:rPr>
              <a:t>  4. Suonenjoki-brändin ja kaupunkikuvan kirkastaminen</a:t>
            </a:r>
          </a:p>
        </p:txBody>
      </p:sp>
      <p:sp>
        <p:nvSpPr>
          <p:cNvPr id="11" name="Tekstiruutu 10">
            <a:extLst>
              <a:ext uri="{FF2B5EF4-FFF2-40B4-BE49-F238E27FC236}">
                <a16:creationId xmlns:a16="http://schemas.microsoft.com/office/drawing/2014/main" id="{74FB75B5-CFB7-C2F6-EDAC-FC667BBF6531}"/>
              </a:ext>
            </a:extLst>
          </p:cNvPr>
          <p:cNvSpPr txBox="1"/>
          <p:nvPr/>
        </p:nvSpPr>
        <p:spPr>
          <a:xfrm>
            <a:off x="156734" y="6018793"/>
            <a:ext cx="12554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dirty="0">
                <a:solidFill>
                  <a:prstClr val="black"/>
                </a:solidFill>
                <a:latin typeface="Montserrat" panose="00000500000000000000" pitchFamily="2" charset="0"/>
              </a:rPr>
              <a:t>A</a:t>
            </a:r>
            <a:r>
              <a:rPr kumimoji="0" lang="fi-FI" sz="160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rvomme</a:t>
            </a:r>
            <a:r>
              <a:rPr kumimoji="0" lang="fi-FI" sz="160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t>
            </a:r>
          </a:p>
        </p:txBody>
      </p:sp>
      <p:sp>
        <p:nvSpPr>
          <p:cNvPr id="12" name="Tekstiruutu 11">
            <a:extLst>
              <a:ext uri="{FF2B5EF4-FFF2-40B4-BE49-F238E27FC236}">
                <a16:creationId xmlns:a16="http://schemas.microsoft.com/office/drawing/2014/main" id="{EEBA8E2B-E5AB-A739-2F33-2C1860607DA7}"/>
              </a:ext>
            </a:extLst>
          </p:cNvPr>
          <p:cNvSpPr txBox="1"/>
          <p:nvPr/>
        </p:nvSpPr>
        <p:spPr>
          <a:xfrm>
            <a:off x="4199160" y="6100112"/>
            <a:ext cx="2185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Vastuullisuus</a:t>
            </a:r>
          </a:p>
        </p:txBody>
      </p:sp>
      <p:sp>
        <p:nvSpPr>
          <p:cNvPr id="13" name="Tekstiruutu 12">
            <a:extLst>
              <a:ext uri="{FF2B5EF4-FFF2-40B4-BE49-F238E27FC236}">
                <a16:creationId xmlns:a16="http://schemas.microsoft.com/office/drawing/2014/main" id="{9831784E-77F5-E1F7-D951-CCC116460909}"/>
              </a:ext>
            </a:extLst>
          </p:cNvPr>
          <p:cNvSpPr txBox="1"/>
          <p:nvPr/>
        </p:nvSpPr>
        <p:spPr>
          <a:xfrm>
            <a:off x="6966715" y="6080348"/>
            <a:ext cx="15696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Yhteistyö</a:t>
            </a:r>
          </a:p>
        </p:txBody>
      </p:sp>
      <p:sp>
        <p:nvSpPr>
          <p:cNvPr id="14" name="Tekstiruutu 13">
            <a:extLst>
              <a:ext uri="{FF2B5EF4-FFF2-40B4-BE49-F238E27FC236}">
                <a16:creationId xmlns:a16="http://schemas.microsoft.com/office/drawing/2014/main" id="{C49676CA-B530-6E6E-F149-059E69A31B20}"/>
              </a:ext>
            </a:extLst>
          </p:cNvPr>
          <p:cNvSpPr txBox="1"/>
          <p:nvPr/>
        </p:nvSpPr>
        <p:spPr>
          <a:xfrm>
            <a:off x="9512227" y="6080348"/>
            <a:ext cx="12618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Rohkeus</a:t>
            </a:r>
          </a:p>
        </p:txBody>
      </p:sp>
      <p:sp>
        <p:nvSpPr>
          <p:cNvPr id="2" name="Tekstiruutu 1">
            <a:extLst>
              <a:ext uri="{FF2B5EF4-FFF2-40B4-BE49-F238E27FC236}">
                <a16:creationId xmlns:a16="http://schemas.microsoft.com/office/drawing/2014/main" id="{5589C966-8726-32A0-4C95-F20DB3901D10}"/>
              </a:ext>
            </a:extLst>
          </p:cNvPr>
          <p:cNvSpPr txBox="1"/>
          <p:nvPr/>
        </p:nvSpPr>
        <p:spPr>
          <a:xfrm>
            <a:off x="1893270" y="5926460"/>
            <a:ext cx="17235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Asiakas-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ourier New" panose="02070309020205020404" pitchFamily="49" charset="0"/>
                <a:cs typeface="Courier New" panose="02070309020205020404" pitchFamily="49" charset="0"/>
              </a:rPr>
              <a:t>lähtöisyys</a:t>
            </a:r>
          </a:p>
        </p:txBody>
      </p:sp>
      <p:sp>
        <p:nvSpPr>
          <p:cNvPr id="16" name="Dian numeron paikkamerkki 15">
            <a:extLst>
              <a:ext uri="{FF2B5EF4-FFF2-40B4-BE49-F238E27FC236}">
                <a16:creationId xmlns:a16="http://schemas.microsoft.com/office/drawing/2014/main" id="{AAE44FF5-33E1-A186-D7B1-A1EA111DCAE6}"/>
              </a:ext>
            </a:extLst>
          </p:cNvPr>
          <p:cNvSpPr>
            <a:spLocks noGrp="1"/>
          </p:cNvSpPr>
          <p:nvPr>
            <p:ph type="sldNum" sz="quarter" idx="12"/>
          </p:nvPr>
        </p:nvSpPr>
        <p:spPr>
          <a:xfrm>
            <a:off x="9448800" y="6500222"/>
            <a:ext cx="2743200" cy="365125"/>
          </a:xfrm>
        </p:spPr>
        <p:txBody>
          <a:bodyPr/>
          <a:lstStyle/>
          <a:p>
            <a:fld id="{22EDF4DF-8D57-4E3F-9DB9-F0DF9531E3FB}" type="slidenum">
              <a:rPr lang="fi-FI" smtClean="0"/>
              <a:t>20</a:t>
            </a:fld>
            <a:endParaRPr lang="fi-FI" dirty="0"/>
          </a:p>
        </p:txBody>
      </p:sp>
    </p:spTree>
    <p:extLst>
      <p:ext uri="{BB962C8B-B14F-4D97-AF65-F5344CB8AC3E}">
        <p14:creationId xmlns:p14="http://schemas.microsoft.com/office/powerpoint/2010/main" val="421217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D8398C5-3908-FE11-8F25-7CBC5F67A91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3356965-6589-68F4-A575-28AE77E4B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Kuva 2">
            <a:extLst>
              <a:ext uri="{FF2B5EF4-FFF2-40B4-BE49-F238E27FC236}">
                <a16:creationId xmlns:a16="http://schemas.microsoft.com/office/drawing/2014/main" id="{5F6E474E-23F5-2CFC-D9C8-EEB5872BD9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87" y="0"/>
            <a:ext cx="12323645" cy="6937375"/>
          </a:xfrm>
          <a:prstGeom prst="rect">
            <a:avLst/>
          </a:prstGeom>
        </p:spPr>
      </p:pic>
      <p:sp>
        <p:nvSpPr>
          <p:cNvPr id="6" name="Tekstiruutu 5">
            <a:extLst>
              <a:ext uri="{FF2B5EF4-FFF2-40B4-BE49-F238E27FC236}">
                <a16:creationId xmlns:a16="http://schemas.microsoft.com/office/drawing/2014/main" id="{0148D249-F399-823B-6263-5721595D8A2B}"/>
              </a:ext>
            </a:extLst>
          </p:cNvPr>
          <p:cNvSpPr txBox="1"/>
          <p:nvPr/>
        </p:nvSpPr>
        <p:spPr>
          <a:xfrm>
            <a:off x="927714" y="3083589"/>
            <a:ext cx="934085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cs typeface="Courier New" panose="02070309020205020404" pitchFamily="49" charset="0"/>
              </a:rPr>
              <a:t>Sillä kun elämä maistuu mansikalta, tietää olevansa oikeassa paikassa. Suonenjoella.</a:t>
            </a:r>
          </a:p>
        </p:txBody>
      </p:sp>
      <p:sp>
        <p:nvSpPr>
          <p:cNvPr id="2" name="Dian numeron paikkamerkki 1">
            <a:extLst>
              <a:ext uri="{FF2B5EF4-FFF2-40B4-BE49-F238E27FC236}">
                <a16:creationId xmlns:a16="http://schemas.microsoft.com/office/drawing/2014/main" id="{5F4F8A2D-8222-EFDC-6983-81E515B6652E}"/>
              </a:ext>
            </a:extLst>
          </p:cNvPr>
          <p:cNvSpPr>
            <a:spLocks noGrp="1"/>
          </p:cNvSpPr>
          <p:nvPr>
            <p:ph type="sldNum" sz="quarter" idx="12"/>
          </p:nvPr>
        </p:nvSpPr>
        <p:spPr>
          <a:xfrm>
            <a:off x="9505950" y="6572250"/>
            <a:ext cx="2743200" cy="365125"/>
          </a:xfrm>
        </p:spPr>
        <p:txBody>
          <a:bodyPr/>
          <a:lstStyle/>
          <a:p>
            <a:fld id="{22EDF4DF-8D57-4E3F-9DB9-F0DF9531E3FB}" type="slidenum">
              <a:rPr lang="fi-FI" smtClean="0"/>
              <a:t>21</a:t>
            </a:fld>
            <a:endParaRPr lang="fi-FI" dirty="0"/>
          </a:p>
        </p:txBody>
      </p:sp>
      <p:pic>
        <p:nvPicPr>
          <p:cNvPr id="5" name="Kuva 4">
            <a:extLst>
              <a:ext uri="{FF2B5EF4-FFF2-40B4-BE49-F238E27FC236}">
                <a16:creationId xmlns:a16="http://schemas.microsoft.com/office/drawing/2014/main" id="{57F488E7-B1D0-093E-DFE0-35BDFABE3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197" y="5084733"/>
            <a:ext cx="5442562" cy="1773266"/>
          </a:xfrm>
          <a:prstGeom prst="rect">
            <a:avLst/>
          </a:prstGeom>
        </p:spPr>
      </p:pic>
      <p:sp>
        <p:nvSpPr>
          <p:cNvPr id="7" name="Sisällön paikkamerkki 6">
            <a:extLst>
              <a:ext uri="{FF2B5EF4-FFF2-40B4-BE49-F238E27FC236}">
                <a16:creationId xmlns:a16="http://schemas.microsoft.com/office/drawing/2014/main" id="{3E36F295-979C-E0D3-4B43-21AE4C72A218}"/>
              </a:ext>
            </a:extLst>
          </p:cNvPr>
          <p:cNvSpPr>
            <a:spLocks noGrp="1"/>
          </p:cNvSpPr>
          <p:nvPr>
            <p:ph idx="1"/>
          </p:nvPr>
        </p:nvSpPr>
        <p:spPr/>
        <p:txBody>
          <a:bodyPr/>
          <a:lstStyle/>
          <a:p>
            <a:endParaRPr lang="fi-FI" dirty="0"/>
          </a:p>
        </p:txBody>
      </p:sp>
    </p:spTree>
    <p:extLst>
      <p:ext uri="{BB962C8B-B14F-4D97-AF65-F5344CB8AC3E}">
        <p14:creationId xmlns:p14="http://schemas.microsoft.com/office/powerpoint/2010/main" val="1738107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08D5F0-D669-4B70-5C71-E3CA37D76E19}"/>
              </a:ext>
            </a:extLst>
          </p:cNvPr>
          <p:cNvSpPr>
            <a:spLocks noGrp="1"/>
          </p:cNvSpPr>
          <p:nvPr>
            <p:ph type="title"/>
          </p:nvPr>
        </p:nvSpPr>
        <p:spPr>
          <a:xfrm>
            <a:off x="336550" y="2604882"/>
            <a:ext cx="10515600" cy="649595"/>
          </a:xfrm>
        </p:spPr>
        <p:txBody>
          <a:bodyPr>
            <a:normAutofit/>
          </a:bodyPr>
          <a:lstStyle/>
          <a:p>
            <a:r>
              <a:rPr lang="fi-FI" sz="3200" dirty="0">
                <a:latin typeface="Courier New" panose="02070309020205020404" pitchFamily="49" charset="0"/>
                <a:cs typeface="Courier New" panose="02070309020205020404" pitchFamily="49" charset="0"/>
              </a:rPr>
              <a:t>Toiminta-ajatus</a:t>
            </a:r>
          </a:p>
        </p:txBody>
      </p:sp>
      <p:sp>
        <p:nvSpPr>
          <p:cNvPr id="3" name="Sisällön paikkamerkki 2">
            <a:extLst>
              <a:ext uri="{FF2B5EF4-FFF2-40B4-BE49-F238E27FC236}">
                <a16:creationId xmlns:a16="http://schemas.microsoft.com/office/drawing/2014/main" id="{40B18F71-0816-B0D9-8ED1-4B83655E1EDB}"/>
              </a:ext>
            </a:extLst>
          </p:cNvPr>
          <p:cNvSpPr>
            <a:spLocks noGrp="1"/>
          </p:cNvSpPr>
          <p:nvPr>
            <p:ph idx="1"/>
          </p:nvPr>
        </p:nvSpPr>
        <p:spPr>
          <a:xfrm>
            <a:off x="1574256" y="3450771"/>
            <a:ext cx="7069001" cy="3018758"/>
          </a:xfrm>
        </p:spPr>
        <p:txBody>
          <a:bodyPr>
            <a:normAutofit/>
          </a:bodyPr>
          <a:lstStyle/>
          <a:p>
            <a:pPr marL="0" indent="0">
              <a:lnSpc>
                <a:spcPct val="100000"/>
              </a:lnSpc>
              <a:spcBef>
                <a:spcPts val="0"/>
              </a:spcBef>
              <a:buNone/>
            </a:pPr>
            <a:r>
              <a:rPr lang="fi-FI" sz="2400" dirty="0"/>
              <a:t>Suonenjoen kaupungin perustehtävä on kuntalain mukaisesti</a:t>
            </a:r>
          </a:p>
          <a:p>
            <a:pPr marL="0" indent="0">
              <a:lnSpc>
                <a:spcPct val="100000"/>
              </a:lnSpc>
              <a:spcBef>
                <a:spcPts val="0"/>
              </a:spcBef>
              <a:buNone/>
            </a:pPr>
            <a:r>
              <a:rPr lang="fi-FI" sz="2400" dirty="0"/>
              <a:t>edistää asukkaidensa hyvinvointia ja </a:t>
            </a:r>
          </a:p>
          <a:p>
            <a:pPr marL="0" indent="0">
              <a:lnSpc>
                <a:spcPct val="100000"/>
              </a:lnSpc>
              <a:spcBef>
                <a:spcPts val="0"/>
              </a:spcBef>
              <a:buNone/>
            </a:pPr>
            <a:r>
              <a:rPr lang="fi-FI" sz="2400" dirty="0"/>
              <a:t>alueensa elinvoimaa,</a:t>
            </a:r>
          </a:p>
          <a:p>
            <a:pPr marL="0" indent="0">
              <a:lnSpc>
                <a:spcPct val="100000"/>
              </a:lnSpc>
              <a:spcBef>
                <a:spcPts val="0"/>
              </a:spcBef>
              <a:buNone/>
            </a:pPr>
            <a:r>
              <a:rPr lang="fi-FI" sz="2400" dirty="0"/>
              <a:t>sekä järjestää kaupungin palvelut taloudellisesti, sosiaalisesti ja ympäristöllisesti kestävällä tavalla. </a:t>
            </a:r>
          </a:p>
          <a:p>
            <a:pPr marL="0" indent="0">
              <a:buNone/>
            </a:pPr>
            <a:endParaRPr lang="fi-FI" sz="2400" i="1" dirty="0">
              <a:latin typeface="Montserrat" panose="00000500000000000000" pitchFamily="2" charset="0"/>
            </a:endParaRPr>
          </a:p>
        </p:txBody>
      </p:sp>
      <p:sp>
        <p:nvSpPr>
          <p:cNvPr id="4" name="Dian numeron paikkamerkki 3">
            <a:extLst>
              <a:ext uri="{FF2B5EF4-FFF2-40B4-BE49-F238E27FC236}">
                <a16:creationId xmlns:a16="http://schemas.microsoft.com/office/drawing/2014/main" id="{3A2CA954-0BBC-572C-4FE4-78A14D435360}"/>
              </a:ext>
            </a:extLst>
          </p:cNvPr>
          <p:cNvSpPr>
            <a:spLocks noGrp="1"/>
          </p:cNvSpPr>
          <p:nvPr>
            <p:ph type="sldNum" sz="quarter" idx="12"/>
          </p:nvPr>
        </p:nvSpPr>
        <p:spPr>
          <a:xfrm>
            <a:off x="9480550" y="6578600"/>
            <a:ext cx="2743200" cy="365125"/>
          </a:xfrm>
        </p:spPr>
        <p:txBody>
          <a:bodyPr/>
          <a:lstStyle/>
          <a:p>
            <a:fld id="{22EDF4DF-8D57-4E3F-9DB9-F0DF9531E3FB}" type="slidenum">
              <a:rPr lang="fi-FI" smtClean="0"/>
              <a:t>3</a:t>
            </a:fld>
            <a:endParaRPr lang="fi-FI" dirty="0"/>
          </a:p>
        </p:txBody>
      </p:sp>
    </p:spTree>
    <p:extLst>
      <p:ext uri="{BB962C8B-B14F-4D97-AF65-F5344CB8AC3E}">
        <p14:creationId xmlns:p14="http://schemas.microsoft.com/office/powerpoint/2010/main" val="2159465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FA96F2-C214-FE0A-0360-920A0139B52D}"/>
              </a:ext>
            </a:extLst>
          </p:cNvPr>
          <p:cNvSpPr>
            <a:spLocks noGrp="1"/>
          </p:cNvSpPr>
          <p:nvPr>
            <p:ph type="title"/>
          </p:nvPr>
        </p:nvSpPr>
        <p:spPr>
          <a:xfrm>
            <a:off x="224152" y="83823"/>
            <a:ext cx="10515600" cy="705392"/>
          </a:xfrm>
        </p:spPr>
        <p:txBody>
          <a:bodyPr>
            <a:normAutofit fontScale="90000"/>
          </a:bodyPr>
          <a:lstStyle/>
          <a:p>
            <a:r>
              <a:rPr lang="fi-FI" sz="3600" dirty="0">
                <a:latin typeface="Courier New" panose="02070309020205020404" pitchFamily="49" charset="0"/>
                <a:cs typeface="Courier New" panose="02070309020205020404" pitchFamily="49" charset="0"/>
              </a:rPr>
              <a:t>Suonenjoen kaupungin palveluiden järjestäminen</a:t>
            </a:r>
          </a:p>
        </p:txBody>
      </p:sp>
      <p:sp>
        <p:nvSpPr>
          <p:cNvPr id="3" name="Sisällön paikkamerkki 2">
            <a:extLst>
              <a:ext uri="{FF2B5EF4-FFF2-40B4-BE49-F238E27FC236}">
                <a16:creationId xmlns:a16="http://schemas.microsoft.com/office/drawing/2014/main" id="{AE894B81-86B3-5977-5491-C496C055D276}"/>
              </a:ext>
            </a:extLst>
          </p:cNvPr>
          <p:cNvSpPr>
            <a:spLocks noGrp="1"/>
          </p:cNvSpPr>
          <p:nvPr>
            <p:ph idx="1"/>
          </p:nvPr>
        </p:nvSpPr>
        <p:spPr>
          <a:xfrm>
            <a:off x="380999" y="875449"/>
            <a:ext cx="11321143" cy="5898728"/>
          </a:xfrm>
        </p:spPr>
        <p:txBody>
          <a:bodyPr>
            <a:normAutofit fontScale="85000" lnSpcReduction="20000"/>
          </a:bodyPr>
          <a:lstStyle/>
          <a:p>
            <a:pPr>
              <a:buBlip>
                <a:blip r:embed="rId3"/>
              </a:buBlip>
            </a:pPr>
            <a:r>
              <a:rPr lang="fi-FI" sz="2400" dirty="0"/>
              <a:t>Kuntapalvelut muodostavat suomalaisen hyvinvointivaltion arjen ytimen. Kuntaorganisaatiot vastaavat monista keskeisistä peruspalveluista ja asukkaidensa hyvinvoinnista, ja keskittyvät ennen kaikkea elinvoiman, sivistyspalveluiden ja yhdyskunnan ylläpitoon.</a:t>
            </a:r>
          </a:p>
          <a:p>
            <a:pPr>
              <a:buBlip>
                <a:blip r:embed="rId3"/>
              </a:buBlip>
            </a:pPr>
            <a:endParaRPr lang="fi-FI" sz="900" dirty="0"/>
          </a:p>
          <a:p>
            <a:pPr>
              <a:buBlip>
                <a:blip r:embed="rId3"/>
              </a:buBlip>
            </a:pPr>
            <a:r>
              <a:rPr lang="fi-FI" sz="2400" dirty="0"/>
              <a:t>Suonenjoen kaupungin palvelut on organisoitu kolmelle eri toimialalle; elinvoima- ja hallintopalvelut, kasvun ja oppimisen palvelut sekä tekniset palvelut. </a:t>
            </a:r>
          </a:p>
          <a:p>
            <a:pPr lvl="1">
              <a:buBlip>
                <a:blip r:embed="rId3"/>
              </a:buBlip>
            </a:pPr>
            <a:r>
              <a:rPr lang="fi-FI" sz="2300" dirty="0"/>
              <a:t>Elinvoima- ja hallintopalvelujen toimiala jakautuu hyvinvoinnin ja vapaa-ajan palveluihin sekä konserni- ja  tukipalveluihin. Hyvinvoinnin ja vapaa-ajan palvelut koostuvat työllisyyden, ehkäisevän päihdetyön, asumis- ja kotoutumisneuvonnan palveluista, kirjasto- ja kulttuuripalveluista, nuorisotoimesta, liikuntapalveluista sekä kansalaisopistosta. Konserni- ja tukipalveluihin kuuluu puolestaan elinvoimapalvelut, hallintopalvelut sekä puhtaanapito.</a:t>
            </a:r>
          </a:p>
          <a:p>
            <a:pPr lvl="1">
              <a:buBlip>
                <a:blip r:embed="rId3"/>
              </a:buBlip>
            </a:pPr>
            <a:r>
              <a:rPr lang="fi-FI" sz="2300" dirty="0"/>
              <a:t>Kasvun ja oppimisen toimiala muodostuu varhaiskasvatuksesta, perusopetuksesta ja lukiokoulutuksesta.</a:t>
            </a:r>
          </a:p>
          <a:p>
            <a:pPr lvl="1">
              <a:buBlip>
                <a:blip r:embed="rId3"/>
              </a:buBlip>
            </a:pPr>
            <a:r>
              <a:rPr lang="fi-FI" sz="2300" dirty="0"/>
              <a:t>Teknisten palveluiden toimiala vastaa maankäytöstä, kaavoituksesta, kiinteistöhuollosta sekä katujen ja virkistysalueiden rakentamisesta ja ylläpidosta.</a:t>
            </a:r>
          </a:p>
          <a:p>
            <a:pPr lvl="1">
              <a:buBlip>
                <a:blip r:embed="rId3"/>
              </a:buBlip>
            </a:pPr>
            <a:endParaRPr lang="fi-FI" sz="900" dirty="0"/>
          </a:p>
          <a:p>
            <a:pPr>
              <a:buBlip>
                <a:blip r:embed="rId3"/>
              </a:buBlip>
            </a:pPr>
            <a:r>
              <a:rPr lang="fi-FI" sz="2400" dirty="0"/>
              <a:t>Tuottavuuden parantaminen on nostettu keskeiseksi tekijäksi Suomen kasvulle. Jotta kuntapalvelut voidaan turvata jatkossakin julkisen talouden heikosta tilanteesta huolimatta, tulee kuntien parantaa omaa tuottavuuttaan eli rajallisilla resursseilla on kyettävä tuottamaan enemmän tai vähintään sama palvelutaso aiempaa vaikuttavammin. Oleellista on varmistaa, että kunkin palvelun tuottaa sellainen taho, joka pystyy tuottamaan sen kustannustehokkaimmin. Kunnan on myös tunnistettava että keskitytään ydinpalveluiden tuottamiseen, ja palveluihin liittyvät tukitoimintojen tuottaja tulee tarkastella erikseen.</a:t>
            </a:r>
          </a:p>
        </p:txBody>
      </p:sp>
      <p:sp>
        <p:nvSpPr>
          <p:cNvPr id="4" name="Dian numeron paikkamerkki 3">
            <a:extLst>
              <a:ext uri="{FF2B5EF4-FFF2-40B4-BE49-F238E27FC236}">
                <a16:creationId xmlns:a16="http://schemas.microsoft.com/office/drawing/2014/main" id="{FD3BA132-36B1-2972-A1BD-22DD43430E89}"/>
              </a:ext>
            </a:extLst>
          </p:cNvPr>
          <p:cNvSpPr>
            <a:spLocks noGrp="1"/>
          </p:cNvSpPr>
          <p:nvPr>
            <p:ph type="sldNum" sz="quarter" idx="12"/>
          </p:nvPr>
        </p:nvSpPr>
        <p:spPr>
          <a:xfrm>
            <a:off x="9448800" y="6486525"/>
            <a:ext cx="2743200" cy="365125"/>
          </a:xfrm>
        </p:spPr>
        <p:txBody>
          <a:bodyPr/>
          <a:lstStyle/>
          <a:p>
            <a:fld id="{22EDF4DF-8D57-4E3F-9DB9-F0DF9531E3FB}" type="slidenum">
              <a:rPr lang="fi-FI" smtClean="0"/>
              <a:t>4</a:t>
            </a:fld>
            <a:endParaRPr lang="fi-FI" dirty="0"/>
          </a:p>
        </p:txBody>
      </p:sp>
    </p:spTree>
    <p:extLst>
      <p:ext uri="{BB962C8B-B14F-4D97-AF65-F5344CB8AC3E}">
        <p14:creationId xmlns:p14="http://schemas.microsoft.com/office/powerpoint/2010/main" val="84910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Sisällön paikkamerkki 4">
            <a:extLst>
              <a:ext uri="{FF2B5EF4-FFF2-40B4-BE49-F238E27FC236}">
                <a16:creationId xmlns:a16="http://schemas.microsoft.com/office/drawing/2014/main" id="{412015E3-576E-8E97-6211-8FDC369EF5AE}"/>
              </a:ext>
            </a:extLst>
          </p:cNvPr>
          <p:cNvGraphicFramePr>
            <a:graphicFrameLocks noGrp="1"/>
          </p:cNvGraphicFramePr>
          <p:nvPr>
            <p:ph idx="1"/>
            <p:extLst>
              <p:ext uri="{D42A27DB-BD31-4B8C-83A1-F6EECF244321}">
                <p14:modId xmlns:p14="http://schemas.microsoft.com/office/powerpoint/2010/main" val="3738242687"/>
              </p:ext>
            </p:extLst>
          </p:nvPr>
        </p:nvGraphicFramePr>
        <p:xfrm>
          <a:off x="1260088" y="234603"/>
          <a:ext cx="6715835" cy="6212682"/>
        </p:xfrm>
        <a:graphic>
          <a:graphicData uri="http://schemas.openxmlformats.org/drawingml/2006/table">
            <a:tbl>
              <a:tblPr/>
              <a:tblGrid>
                <a:gridCol w="3367220">
                  <a:extLst>
                    <a:ext uri="{9D8B030D-6E8A-4147-A177-3AD203B41FA5}">
                      <a16:colId xmlns:a16="http://schemas.microsoft.com/office/drawing/2014/main" val="1801116759"/>
                    </a:ext>
                  </a:extLst>
                </a:gridCol>
                <a:gridCol w="1078997">
                  <a:extLst>
                    <a:ext uri="{9D8B030D-6E8A-4147-A177-3AD203B41FA5}">
                      <a16:colId xmlns:a16="http://schemas.microsoft.com/office/drawing/2014/main" val="1139296561"/>
                    </a:ext>
                  </a:extLst>
                </a:gridCol>
                <a:gridCol w="1078997">
                  <a:extLst>
                    <a:ext uri="{9D8B030D-6E8A-4147-A177-3AD203B41FA5}">
                      <a16:colId xmlns:a16="http://schemas.microsoft.com/office/drawing/2014/main" val="1548025463"/>
                    </a:ext>
                  </a:extLst>
                </a:gridCol>
                <a:gridCol w="1190621">
                  <a:extLst>
                    <a:ext uri="{9D8B030D-6E8A-4147-A177-3AD203B41FA5}">
                      <a16:colId xmlns:a16="http://schemas.microsoft.com/office/drawing/2014/main" val="3378869439"/>
                    </a:ext>
                  </a:extLst>
                </a:gridCol>
              </a:tblGrid>
              <a:tr h="223399">
                <a:tc>
                  <a:txBody>
                    <a:bodyPr/>
                    <a:lstStyle/>
                    <a:p>
                      <a:pPr algn="l" fontAlgn="b">
                        <a:buNone/>
                      </a:pPr>
                      <a:r>
                        <a:rPr lang="fi-FI" sz="1400" b="1" i="0" u="none" strike="noStrike">
                          <a:solidFill>
                            <a:srgbClr val="000000"/>
                          </a:solidFill>
                          <a:effectLst/>
                          <a:latin typeface="Arial" panose="020B0604020202020204" pitchFamily="34" charset="0"/>
                        </a:rPr>
                        <a:t>KONSERNIRAKENNE</a:t>
                      </a:r>
                    </a:p>
                  </a:txBody>
                  <a:tcPr marL="6641" marR="6641" marT="6641" marB="0" anchor="b">
                    <a:lnL>
                      <a:noFill/>
                    </a:lnL>
                    <a:lnR>
                      <a:noFill/>
                    </a:lnR>
                    <a:lnT>
                      <a:noFill/>
                    </a:lnT>
                    <a:lnB>
                      <a:noFill/>
                    </a:lnB>
                    <a:noFill/>
                  </a:tcPr>
                </a:tc>
                <a:tc>
                  <a:txBody>
                    <a:bodyPr/>
                    <a:lstStyle/>
                    <a:p>
                      <a:pPr algn="l" fontAlgn="b">
                        <a:buNone/>
                      </a:pPr>
                      <a:endParaRPr lang="fi-FI" sz="14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4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4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extLst>
                  <a:ext uri="{0D108BD9-81ED-4DB2-BD59-A6C34878D82A}">
                    <a16:rowId xmlns:a16="http://schemas.microsoft.com/office/drawing/2014/main" val="3795707041"/>
                  </a:ext>
                </a:extLst>
              </a:tr>
              <a:tr h="192448">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extLst>
                  <a:ext uri="{0D108BD9-81ED-4DB2-BD59-A6C34878D82A}">
                    <a16:rowId xmlns:a16="http://schemas.microsoft.com/office/drawing/2014/main" val="897457473"/>
                  </a:ext>
                </a:extLst>
              </a:tr>
              <a:tr h="192448">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tc>
                  <a:txBody>
                    <a:bodyPr/>
                    <a:lstStyle/>
                    <a:p>
                      <a:pPr algn="l" fontAlgn="b">
                        <a:buNone/>
                      </a:pPr>
                      <a:endParaRPr lang="fi-FI" sz="1200" b="0" i="0" u="none" strike="noStrike">
                        <a:solidFill>
                          <a:srgbClr val="FF0000"/>
                        </a:solidFill>
                        <a:effectLst/>
                        <a:latin typeface="Arial" panose="020B0604020202020204" pitchFamily="34" charset="0"/>
                      </a:endParaRPr>
                    </a:p>
                  </a:txBody>
                  <a:tcPr marL="6641" marR="6641" marT="6641" marB="0" anchor="b">
                    <a:lnL>
                      <a:noFill/>
                    </a:lnL>
                    <a:lnR>
                      <a:noFill/>
                    </a:lnR>
                    <a:lnT>
                      <a:noFill/>
                    </a:lnT>
                    <a:lnB>
                      <a:noFill/>
                    </a:lnB>
                    <a:noFill/>
                  </a:tcPr>
                </a:tc>
                <a:extLst>
                  <a:ext uri="{0D108BD9-81ED-4DB2-BD59-A6C34878D82A}">
                    <a16:rowId xmlns:a16="http://schemas.microsoft.com/office/drawing/2014/main" val="2556121509"/>
                  </a:ext>
                </a:extLst>
              </a:tr>
              <a:tr h="223399">
                <a:tc gridSpan="4">
                  <a:txBody>
                    <a:bodyPr/>
                    <a:lstStyle/>
                    <a:p>
                      <a:pPr algn="l" fontAlgn="b">
                        <a:buNone/>
                      </a:pPr>
                      <a:r>
                        <a:rPr lang="fi-FI" sz="1400" b="1" i="0" u="none" strike="noStrike" dirty="0">
                          <a:solidFill>
                            <a:srgbClr val="000000"/>
                          </a:solidFill>
                          <a:effectLst/>
                          <a:latin typeface="+mn-lt"/>
                        </a:rPr>
                        <a:t>Omistukset muissa yhteisöissä, 2026</a:t>
                      </a:r>
                    </a:p>
                  </a:txBody>
                  <a:tcPr marL="6641" marR="6641" marT="6641" marB="0" anchor="b">
                    <a:lnL>
                      <a:noFill/>
                    </a:lnL>
                    <a:lnR>
                      <a:noFill/>
                    </a:lnR>
                    <a:lnT>
                      <a:noFill/>
                    </a:lnT>
                    <a:lnB>
                      <a:noFill/>
                    </a:lnB>
                    <a:noFill/>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885935949"/>
                  </a:ext>
                </a:extLst>
              </a:tr>
              <a:tr h="192448">
                <a:tc>
                  <a:txBody>
                    <a:bodyPr/>
                    <a:lstStyle/>
                    <a:p>
                      <a:pPr algn="l" fontAlgn="b">
                        <a:buNone/>
                      </a:pPr>
                      <a:endParaRPr lang="fi-FI" sz="1200" b="0" i="0" u="none" strike="noStrike">
                        <a:solidFill>
                          <a:srgbClr val="000000"/>
                        </a:solidFill>
                        <a:effectLst/>
                        <a:latin typeface="+mn-lt"/>
                      </a:endParaRPr>
                    </a:p>
                  </a:txBody>
                  <a:tcPr marL="6641" marR="6641" marT="6641"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fi-FI" sz="1200" b="0" i="0" u="none" strike="noStrike">
                        <a:solidFill>
                          <a:srgbClr val="000000"/>
                        </a:solidFill>
                        <a:effectLst/>
                        <a:latin typeface="+mn-lt"/>
                      </a:endParaRPr>
                    </a:p>
                  </a:txBody>
                  <a:tcPr marL="6641" marR="6641" marT="6641"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fi-FI" sz="1200" b="0" i="0" u="none" strike="noStrike">
                        <a:solidFill>
                          <a:srgbClr val="000000"/>
                        </a:solidFill>
                        <a:effectLst/>
                        <a:latin typeface="+mn-lt"/>
                      </a:endParaRPr>
                    </a:p>
                  </a:txBody>
                  <a:tcPr marL="6641" marR="6641" marT="6641"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fi-FI" sz="1200" b="0" i="0" u="none" strike="noStrike">
                        <a:solidFill>
                          <a:srgbClr val="000000"/>
                        </a:solidFill>
                        <a:effectLst/>
                        <a:latin typeface="+mn-lt"/>
                      </a:endParaRPr>
                    </a:p>
                  </a:txBody>
                  <a:tcPr marL="6641" marR="6641" marT="6641"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7516358"/>
                  </a:ext>
                </a:extLst>
              </a:tr>
              <a:tr h="192448">
                <a:tc>
                  <a:txBody>
                    <a:bodyPr/>
                    <a:lstStyle/>
                    <a:p>
                      <a:pPr algn="l" fontAlgn="b">
                        <a:buNone/>
                      </a:pPr>
                      <a:r>
                        <a:rPr lang="fi-FI" sz="1200" b="0" i="0" u="none" strike="noStrike" dirty="0">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a:txBody>
                    <a:bodyPr/>
                    <a:lstStyle/>
                    <a:p>
                      <a:pPr algn="ctr" fontAlgn="ctr">
                        <a:buNone/>
                      </a:pPr>
                      <a:r>
                        <a:rPr lang="fi-FI" sz="1200" b="0" i="0" u="none" strike="noStrike" dirty="0">
                          <a:solidFill>
                            <a:srgbClr val="000000"/>
                          </a:solidFill>
                          <a:effectLst/>
                          <a:latin typeface="+mn-lt"/>
                        </a:rPr>
                        <a:t>Kotipaikka</a:t>
                      </a:r>
                    </a:p>
                  </a:txBody>
                  <a:tcPr marL="6641" marR="6641" marT="6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fi-FI" sz="1200" b="0" i="0" u="none" strike="noStrike" dirty="0">
                          <a:solidFill>
                            <a:srgbClr val="000000"/>
                          </a:solidFill>
                          <a:effectLst/>
                          <a:latin typeface="+mn-lt"/>
                        </a:rPr>
                        <a:t>Kunnan omistus-osuus</a:t>
                      </a:r>
                    </a:p>
                  </a:txBody>
                  <a:tcPr marL="6641" marR="6641" marT="6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fi-FI" sz="1200" b="0" i="0" u="none" strike="noStrike" dirty="0">
                          <a:solidFill>
                            <a:srgbClr val="000000"/>
                          </a:solidFill>
                          <a:effectLst/>
                          <a:latin typeface="+mn-lt"/>
                        </a:rPr>
                        <a:t>Konsernin omistus-osuus</a:t>
                      </a:r>
                    </a:p>
                  </a:txBody>
                  <a:tcPr marL="6641" marR="6641" marT="6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565874"/>
                  </a:ext>
                </a:extLst>
              </a:tr>
              <a:tr h="458164">
                <a:tc>
                  <a:txBody>
                    <a:bodyPr/>
                    <a:lstStyle/>
                    <a:p>
                      <a:pPr algn="l" fontAlgn="b">
                        <a:buNone/>
                      </a:pPr>
                      <a:r>
                        <a:rPr lang="fi-FI" sz="1200" b="0" i="0" u="none" strike="noStrike" dirty="0">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fi-FI"/>
                    </a:p>
                  </a:txBody>
                  <a:tcPr/>
                </a:tc>
                <a:tc vMerge="1">
                  <a:txBody>
                    <a:bodyPr/>
                    <a:lstStyle/>
                    <a:p>
                      <a:endParaRPr lang="fi-FI"/>
                    </a:p>
                  </a:txBody>
                  <a:tcPr/>
                </a:tc>
                <a:tc vMerge="1">
                  <a:txBody>
                    <a:bodyPr/>
                    <a:lstStyle/>
                    <a:p>
                      <a:endParaRPr lang="fi-FI"/>
                    </a:p>
                  </a:txBody>
                  <a:tcPr/>
                </a:tc>
                <a:extLst>
                  <a:ext uri="{0D108BD9-81ED-4DB2-BD59-A6C34878D82A}">
                    <a16:rowId xmlns:a16="http://schemas.microsoft.com/office/drawing/2014/main" val="2773593681"/>
                  </a:ext>
                </a:extLst>
              </a:tr>
              <a:tr h="192448">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43285498"/>
                  </a:ext>
                </a:extLst>
              </a:tr>
              <a:tr h="192448">
                <a:tc>
                  <a:txBody>
                    <a:bodyPr/>
                    <a:lstStyle/>
                    <a:p>
                      <a:pPr algn="l" fontAlgn="b">
                        <a:buNone/>
                      </a:pPr>
                      <a:r>
                        <a:rPr lang="fi-FI" sz="1200" b="1" i="0" u="none" strike="noStrike">
                          <a:solidFill>
                            <a:srgbClr val="000000"/>
                          </a:solidFill>
                          <a:effectLst/>
                          <a:latin typeface="+mn-lt"/>
                        </a:rPr>
                        <a:t>Tytäryhteisöt</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62667675"/>
                  </a:ext>
                </a:extLst>
              </a:tr>
              <a:tr h="192448">
                <a:tc>
                  <a:txBody>
                    <a:bodyPr/>
                    <a:lstStyle/>
                    <a:p>
                      <a:pPr algn="l" fontAlgn="b">
                        <a:buNone/>
                      </a:pPr>
                      <a:r>
                        <a:rPr lang="fi-FI" sz="1200" b="0" i="0" u="none" strike="noStrike" dirty="0" err="1">
                          <a:solidFill>
                            <a:srgbClr val="000000"/>
                          </a:solidFill>
                          <a:effectLst/>
                          <a:latin typeface="+mn-lt"/>
                        </a:rPr>
                        <a:t>Kiint</a:t>
                      </a:r>
                      <a:r>
                        <a:rPr lang="fi-FI" sz="1200" b="0" i="0" u="none" strike="noStrike" dirty="0">
                          <a:solidFill>
                            <a:srgbClr val="000000"/>
                          </a:solidFill>
                          <a:effectLst/>
                          <a:latin typeface="+mn-lt"/>
                        </a:rPr>
                        <a:t>. Oy Suonenjoen vuokratalot</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Suonenjoki</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100 %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100 %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05274935"/>
                  </a:ext>
                </a:extLst>
              </a:tr>
              <a:tr h="192448">
                <a:tc>
                  <a:txBody>
                    <a:bodyPr/>
                    <a:lstStyle/>
                    <a:p>
                      <a:pPr algn="l" fontAlgn="b">
                        <a:buNone/>
                      </a:pPr>
                      <a:r>
                        <a:rPr lang="fi-FI" sz="1200" b="0" i="0" u="none" strike="noStrike">
                          <a:solidFill>
                            <a:srgbClr val="000000"/>
                          </a:solidFill>
                          <a:effectLst/>
                          <a:latin typeface="+mn-lt"/>
                        </a:rPr>
                        <a:t>Kiint. Oy Tervalankatu 4</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Suonenjoki</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70 %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70 %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77310368"/>
                  </a:ext>
                </a:extLst>
              </a:tr>
              <a:tr h="192448">
                <a:tc>
                  <a:txBody>
                    <a:bodyPr/>
                    <a:lstStyle/>
                    <a:p>
                      <a:pPr algn="l" fontAlgn="b">
                        <a:buNone/>
                      </a:pPr>
                      <a:r>
                        <a:rPr lang="fi-FI" sz="1200" b="0" i="0" u="none" strike="noStrike">
                          <a:solidFill>
                            <a:srgbClr val="000000"/>
                          </a:solidFill>
                          <a:effectLst/>
                          <a:latin typeface="+mn-lt"/>
                        </a:rPr>
                        <a:t>Suonenjoen Vesi Oy</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Suonenjoki</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100 %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100 %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18873538"/>
                  </a:ext>
                </a:extLst>
              </a:tr>
              <a:tr h="192448">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1997789"/>
                  </a:ext>
                </a:extLst>
              </a:tr>
              <a:tr h="192448">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776396813"/>
                  </a:ext>
                </a:extLst>
              </a:tr>
              <a:tr h="192448">
                <a:tc>
                  <a:txBody>
                    <a:bodyPr/>
                    <a:lstStyle/>
                    <a:p>
                      <a:pPr algn="l" fontAlgn="b">
                        <a:buNone/>
                      </a:pPr>
                      <a:r>
                        <a:rPr lang="fi-FI" sz="1200" b="1" i="0" u="none" strike="noStrike">
                          <a:solidFill>
                            <a:srgbClr val="000000"/>
                          </a:solidFill>
                          <a:effectLst/>
                          <a:latin typeface="+mn-lt"/>
                        </a:rPr>
                        <a:t>Yhdistelemättömät tytäryhteisöt</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81782123"/>
                  </a:ext>
                </a:extLst>
              </a:tr>
              <a:tr h="192448">
                <a:tc>
                  <a:txBody>
                    <a:bodyPr/>
                    <a:lstStyle/>
                    <a:p>
                      <a:pPr algn="l" fontAlgn="b">
                        <a:buNone/>
                      </a:pPr>
                      <a:r>
                        <a:rPr lang="fi-FI" sz="1200" b="0" i="0" u="none" strike="noStrike">
                          <a:solidFill>
                            <a:srgbClr val="000000"/>
                          </a:solidFill>
                          <a:effectLst/>
                          <a:latin typeface="+mn-lt"/>
                        </a:rPr>
                        <a:t>As.Oy Suonenjoen Pankkila</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Suonenjoki</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51,50 %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51,50 %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70880955"/>
                  </a:ext>
                </a:extLst>
              </a:tr>
              <a:tr h="192448">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8152382"/>
                  </a:ext>
                </a:extLst>
              </a:tr>
              <a:tr h="192448">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37977974"/>
                  </a:ext>
                </a:extLst>
              </a:tr>
              <a:tr h="192448">
                <a:tc>
                  <a:txBody>
                    <a:bodyPr/>
                    <a:lstStyle/>
                    <a:p>
                      <a:pPr algn="l" fontAlgn="b">
                        <a:buNone/>
                      </a:pPr>
                      <a:r>
                        <a:rPr lang="fi-FI" sz="1200" b="1" i="0" u="none" strike="noStrike">
                          <a:solidFill>
                            <a:srgbClr val="000000"/>
                          </a:solidFill>
                          <a:effectLst/>
                          <a:latin typeface="+mn-lt"/>
                        </a:rPr>
                        <a:t>Kuntayhtymät</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412505082"/>
                  </a:ext>
                </a:extLst>
              </a:tr>
              <a:tr h="192448">
                <a:tc>
                  <a:txBody>
                    <a:bodyPr/>
                    <a:lstStyle/>
                    <a:p>
                      <a:pPr algn="l" fontAlgn="b">
                        <a:buNone/>
                      </a:pPr>
                      <a:r>
                        <a:rPr lang="fi-FI" sz="1200" b="0" i="0" u="none" strike="noStrike">
                          <a:solidFill>
                            <a:srgbClr val="000000"/>
                          </a:solidFill>
                          <a:effectLst/>
                          <a:latin typeface="+mn-lt"/>
                        </a:rPr>
                        <a:t>Savon koulutuskuntayhtymä</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Kuopio</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2,2447 %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2,2447 %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914811677"/>
                  </a:ext>
                </a:extLst>
              </a:tr>
              <a:tr h="192448">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7057640"/>
                  </a:ext>
                </a:extLst>
              </a:tr>
              <a:tr h="192448">
                <a:tc>
                  <a:txBody>
                    <a:bodyPr/>
                    <a:lstStyle/>
                    <a:p>
                      <a:pPr algn="l" fontAlgn="b">
                        <a:buNone/>
                      </a:pPr>
                      <a:r>
                        <a:rPr lang="fi-FI" sz="1200" b="0" i="0" u="none" strike="noStrike" dirty="0">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26685915"/>
                  </a:ext>
                </a:extLst>
              </a:tr>
              <a:tr h="192448">
                <a:tc>
                  <a:txBody>
                    <a:bodyPr/>
                    <a:lstStyle/>
                    <a:p>
                      <a:pPr algn="l" fontAlgn="b">
                        <a:buNone/>
                      </a:pPr>
                      <a:r>
                        <a:rPr lang="fi-FI" sz="1200" b="1" i="0" u="none" strike="noStrike">
                          <a:solidFill>
                            <a:srgbClr val="000000"/>
                          </a:solidFill>
                          <a:effectLst/>
                          <a:latin typeface="+mn-lt"/>
                        </a:rPr>
                        <a:t>Yhdistelemättömät kuntayhtymät</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235998263"/>
                  </a:ext>
                </a:extLst>
              </a:tr>
              <a:tr h="192448">
                <a:tc>
                  <a:txBody>
                    <a:bodyPr/>
                    <a:lstStyle/>
                    <a:p>
                      <a:pPr algn="l" fontAlgn="b">
                        <a:buNone/>
                      </a:pPr>
                      <a:r>
                        <a:rPr lang="fi-FI" sz="1200" b="0" i="0" u="none" strike="noStrike">
                          <a:solidFill>
                            <a:srgbClr val="000000"/>
                          </a:solidFill>
                          <a:effectLst/>
                          <a:latin typeface="+mn-lt"/>
                        </a:rPr>
                        <a:t>Pohjois-Savon liitto</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Kuopio</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2,38 %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2,38 %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54756034"/>
                  </a:ext>
                </a:extLst>
              </a:tr>
              <a:tr h="192448">
                <a:tc>
                  <a:txBody>
                    <a:bodyPr/>
                    <a:lstStyle/>
                    <a:p>
                      <a:pPr algn="l" fontAlgn="b">
                        <a:buNone/>
                      </a:pPr>
                      <a:r>
                        <a:rPr lang="fi-FI" sz="1200" b="0" i="0" u="none" strike="noStrike" dirty="0">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dirty="0">
                          <a:solidFill>
                            <a:srgbClr val="FF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5072503"/>
                  </a:ext>
                </a:extLst>
              </a:tr>
              <a:tr h="304072">
                <a:tc>
                  <a:txBody>
                    <a:bodyPr/>
                    <a:lstStyle/>
                    <a:p>
                      <a:pPr algn="l" fontAlgn="b">
                        <a:buNone/>
                      </a:pPr>
                      <a:r>
                        <a:rPr lang="fi-FI" sz="1200" b="1" i="0" u="none" strike="noStrike" dirty="0">
                          <a:solidFill>
                            <a:srgbClr val="000000"/>
                          </a:solidFill>
                          <a:effectLst/>
                          <a:latin typeface="+mn-lt"/>
                        </a:rPr>
                        <a:t>Yhdistelemättömät osakkuusyhteisöt</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dirty="0">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fi-FI" sz="1200" b="0" i="0" u="none" strike="noStrike" dirty="0">
                          <a:solidFill>
                            <a:srgbClr val="000000"/>
                          </a:solidFill>
                          <a:effectLst/>
                          <a:latin typeface="+mn-lt"/>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1923229"/>
                  </a:ext>
                </a:extLst>
              </a:tr>
              <a:tr h="192448">
                <a:tc>
                  <a:txBody>
                    <a:bodyPr/>
                    <a:lstStyle/>
                    <a:p>
                      <a:pPr algn="l" fontAlgn="b">
                        <a:buNone/>
                      </a:pPr>
                      <a:r>
                        <a:rPr lang="fi-FI" sz="1200" b="0" i="0" u="none" strike="noStrike">
                          <a:solidFill>
                            <a:srgbClr val="000000"/>
                          </a:solidFill>
                          <a:effectLst/>
                          <a:latin typeface="+mn-lt"/>
                        </a:rPr>
                        <a:t>Kehitysyhtiö Savogrow Oy</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Suonenjoki</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33,75 %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33,75 %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229651"/>
                  </a:ext>
                </a:extLst>
              </a:tr>
              <a:tr h="192448">
                <a:tc>
                  <a:txBody>
                    <a:bodyPr/>
                    <a:lstStyle/>
                    <a:p>
                      <a:pPr algn="l" fontAlgn="b">
                        <a:buNone/>
                      </a:pPr>
                      <a:r>
                        <a:rPr lang="fi-FI" sz="1200" b="0" i="0" u="none" strike="noStrike">
                          <a:solidFill>
                            <a:srgbClr val="000000"/>
                          </a:solidFill>
                          <a:effectLst/>
                          <a:latin typeface="+mn-lt"/>
                        </a:rPr>
                        <a:t>Kiint. Oy Suonenjoen Yrittäjänkatu 1</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fi-FI" sz="1200" b="0" i="0" u="none" strike="noStrike">
                          <a:solidFill>
                            <a:srgbClr val="000000"/>
                          </a:solidFill>
                          <a:effectLst/>
                          <a:latin typeface="+mn-lt"/>
                        </a:rPr>
                        <a:t>Suonenjoki</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a:solidFill>
                            <a:srgbClr val="000000"/>
                          </a:solidFill>
                          <a:effectLst/>
                          <a:latin typeface="+mn-lt"/>
                        </a:rPr>
                        <a:t>30,42 %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fi-FI" sz="1200" b="0" i="0" u="none" strike="noStrike" dirty="0">
                          <a:solidFill>
                            <a:srgbClr val="000000"/>
                          </a:solidFill>
                          <a:effectLst/>
                          <a:latin typeface="+mn-lt"/>
                        </a:rPr>
                        <a:t>30,42 %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25348867"/>
                  </a:ext>
                </a:extLst>
              </a:tr>
              <a:tr h="192448">
                <a:tc>
                  <a:txBody>
                    <a:bodyPr/>
                    <a:lstStyle/>
                    <a:p>
                      <a:pPr algn="l" fontAlgn="b">
                        <a:buNone/>
                      </a:pPr>
                      <a:r>
                        <a:rPr lang="fi-FI" sz="1200" b="0" i="0" u="none" strike="noStrike">
                          <a:solidFill>
                            <a:srgbClr val="FF0000"/>
                          </a:solidFill>
                          <a:effectLst/>
                          <a:latin typeface="Arial" panose="020B0604020202020204" pitchFamily="34" charset="0"/>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Arial" panose="020B0604020202020204" pitchFamily="34" charset="0"/>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Arial" panose="020B0604020202020204" pitchFamily="34" charset="0"/>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fi-FI" sz="1200" b="0" i="0" u="none" strike="noStrike">
                          <a:solidFill>
                            <a:srgbClr val="FF0000"/>
                          </a:solidFill>
                          <a:effectLst/>
                          <a:latin typeface="Arial" panose="020B0604020202020204" pitchFamily="34" charset="0"/>
                        </a:rPr>
                        <a:t> </a:t>
                      </a:r>
                    </a:p>
                  </a:txBody>
                  <a:tcPr marL="6641" marR="6641" marT="6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5772127"/>
                  </a:ext>
                </a:extLst>
              </a:tr>
              <a:tr h="192448">
                <a:tc>
                  <a:txBody>
                    <a:bodyPr/>
                    <a:lstStyle/>
                    <a:p>
                      <a:pPr algn="l" fontAlgn="b">
                        <a:buNone/>
                      </a:pPr>
                      <a:endParaRPr lang="fi-FI" sz="1200" b="0" i="0" u="none" strike="noStrike">
                        <a:solidFill>
                          <a:srgbClr val="000000"/>
                        </a:solidFill>
                        <a:effectLst/>
                        <a:latin typeface="Arial" panose="020B0604020202020204" pitchFamily="34" charset="0"/>
                      </a:endParaRPr>
                    </a:p>
                  </a:txBody>
                  <a:tcPr marL="6641" marR="6641" marT="664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fi-FI" sz="1200" b="0" i="0" u="none" strike="noStrike">
                        <a:solidFill>
                          <a:srgbClr val="000000"/>
                        </a:solidFill>
                        <a:effectLst/>
                        <a:latin typeface="Arial" panose="020B0604020202020204" pitchFamily="34" charset="0"/>
                      </a:endParaRPr>
                    </a:p>
                  </a:txBody>
                  <a:tcPr marL="6641" marR="6641" marT="664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fi-FI" sz="1200" b="0" i="0" u="none" strike="noStrike">
                        <a:solidFill>
                          <a:srgbClr val="000000"/>
                        </a:solidFill>
                        <a:effectLst/>
                        <a:latin typeface="Arial" panose="020B0604020202020204" pitchFamily="34" charset="0"/>
                      </a:endParaRPr>
                    </a:p>
                  </a:txBody>
                  <a:tcPr marL="6641" marR="6641" marT="664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fi-FI" sz="1200" b="0" i="0" u="none" strike="noStrike" dirty="0">
                        <a:solidFill>
                          <a:srgbClr val="000000"/>
                        </a:solidFill>
                        <a:effectLst/>
                        <a:latin typeface="Arial" panose="020B0604020202020204" pitchFamily="34" charset="0"/>
                      </a:endParaRPr>
                    </a:p>
                  </a:txBody>
                  <a:tcPr marL="6641" marR="6641" marT="6641"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45486911"/>
                  </a:ext>
                </a:extLst>
              </a:tr>
            </a:tbl>
          </a:graphicData>
        </a:graphic>
      </p:graphicFrame>
      <p:sp>
        <p:nvSpPr>
          <p:cNvPr id="4" name="Dian numeron paikkamerkki 3">
            <a:extLst>
              <a:ext uri="{FF2B5EF4-FFF2-40B4-BE49-F238E27FC236}">
                <a16:creationId xmlns:a16="http://schemas.microsoft.com/office/drawing/2014/main" id="{5F32F2E0-8E22-4959-B8EC-11B206133F91}"/>
              </a:ext>
            </a:extLst>
          </p:cNvPr>
          <p:cNvSpPr>
            <a:spLocks noGrp="1"/>
          </p:cNvSpPr>
          <p:nvPr>
            <p:ph type="sldNum" sz="quarter" idx="12"/>
          </p:nvPr>
        </p:nvSpPr>
        <p:spPr>
          <a:xfrm>
            <a:off x="9448800" y="6492875"/>
            <a:ext cx="2743200" cy="365125"/>
          </a:xfrm>
        </p:spPr>
        <p:txBody>
          <a:bodyPr/>
          <a:lstStyle/>
          <a:p>
            <a:fld id="{22EDF4DF-8D57-4E3F-9DB9-F0DF9531E3FB}" type="slidenum">
              <a:rPr lang="fi-FI" smtClean="0"/>
              <a:t>5</a:t>
            </a:fld>
            <a:endParaRPr lang="fi-FI" dirty="0"/>
          </a:p>
        </p:txBody>
      </p:sp>
      <p:sp>
        <p:nvSpPr>
          <p:cNvPr id="2" name="Otsikko 1">
            <a:extLst>
              <a:ext uri="{FF2B5EF4-FFF2-40B4-BE49-F238E27FC236}">
                <a16:creationId xmlns:a16="http://schemas.microsoft.com/office/drawing/2014/main" id="{162514E6-2118-6FBB-623B-AC5E9E263BD5}"/>
              </a:ext>
            </a:extLst>
          </p:cNvPr>
          <p:cNvSpPr>
            <a:spLocks noGrp="1"/>
          </p:cNvSpPr>
          <p:nvPr>
            <p:ph type="title"/>
          </p:nvPr>
        </p:nvSpPr>
        <p:spPr>
          <a:xfrm>
            <a:off x="658852" y="234603"/>
            <a:ext cx="10809248" cy="381403"/>
          </a:xfrm>
          <a:solidFill>
            <a:schemeClr val="bg1"/>
          </a:solidFill>
        </p:spPr>
        <p:txBody>
          <a:bodyPr>
            <a:noAutofit/>
          </a:bodyPr>
          <a:lstStyle/>
          <a:p>
            <a:r>
              <a:rPr lang="fi-FI" sz="3600" dirty="0">
                <a:latin typeface="Courier New" panose="02070309020205020404" pitchFamily="49" charset="0"/>
                <a:cs typeface="Courier New" panose="02070309020205020404" pitchFamily="49" charset="0"/>
              </a:rPr>
              <a:t>Suonenjoen kaupungin konsernirakenne</a:t>
            </a:r>
          </a:p>
        </p:txBody>
      </p:sp>
    </p:spTree>
    <p:extLst>
      <p:ext uri="{BB962C8B-B14F-4D97-AF65-F5344CB8AC3E}">
        <p14:creationId xmlns:p14="http://schemas.microsoft.com/office/powerpoint/2010/main" val="18253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4F03F1-06B5-4AF3-21E7-DD5FCF9DDA00}"/>
              </a:ext>
            </a:extLst>
          </p:cNvPr>
          <p:cNvSpPr>
            <a:spLocks noGrp="1"/>
          </p:cNvSpPr>
          <p:nvPr>
            <p:ph type="title"/>
          </p:nvPr>
        </p:nvSpPr>
        <p:spPr>
          <a:xfrm>
            <a:off x="1504146" y="2187952"/>
            <a:ext cx="2919535" cy="651020"/>
          </a:xfrm>
        </p:spPr>
        <p:txBody>
          <a:bodyPr>
            <a:normAutofit/>
          </a:bodyPr>
          <a:lstStyle/>
          <a:p>
            <a:r>
              <a:rPr lang="fi-FI" sz="3600" dirty="0">
                <a:latin typeface="Courier New" panose="02070309020205020404" pitchFamily="49" charset="0"/>
                <a:cs typeface="Courier New" panose="02070309020205020404" pitchFamily="49" charset="0"/>
              </a:rPr>
              <a:t>Arvot</a:t>
            </a:r>
          </a:p>
        </p:txBody>
      </p:sp>
      <p:graphicFrame>
        <p:nvGraphicFramePr>
          <p:cNvPr id="7" name="Sisällön paikkamerkki 6">
            <a:extLst>
              <a:ext uri="{FF2B5EF4-FFF2-40B4-BE49-F238E27FC236}">
                <a16:creationId xmlns:a16="http://schemas.microsoft.com/office/drawing/2014/main" id="{38C3C53F-CBD0-08DB-1203-600554D2E141}"/>
              </a:ext>
            </a:extLst>
          </p:cNvPr>
          <p:cNvGraphicFramePr>
            <a:graphicFrameLocks noGrp="1"/>
          </p:cNvGraphicFramePr>
          <p:nvPr>
            <p:ph idx="1"/>
            <p:extLst>
              <p:ext uri="{D42A27DB-BD31-4B8C-83A1-F6EECF244321}">
                <p14:modId xmlns:p14="http://schemas.microsoft.com/office/powerpoint/2010/main" val="1198311926"/>
              </p:ext>
            </p:extLst>
          </p:nvPr>
        </p:nvGraphicFramePr>
        <p:xfrm>
          <a:off x="342736" y="2838972"/>
          <a:ext cx="7582064" cy="388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ian numeron paikkamerkki 2">
            <a:extLst>
              <a:ext uri="{FF2B5EF4-FFF2-40B4-BE49-F238E27FC236}">
                <a16:creationId xmlns:a16="http://schemas.microsoft.com/office/drawing/2014/main" id="{7F7DEC1F-0EDA-ADC3-3AA0-45E2FD942430}"/>
              </a:ext>
            </a:extLst>
          </p:cNvPr>
          <p:cNvSpPr>
            <a:spLocks noGrp="1"/>
          </p:cNvSpPr>
          <p:nvPr>
            <p:ph type="sldNum" sz="quarter" idx="12"/>
          </p:nvPr>
        </p:nvSpPr>
        <p:spPr/>
        <p:txBody>
          <a:bodyPr/>
          <a:lstStyle/>
          <a:p>
            <a:fld id="{22EDF4DF-8D57-4E3F-9DB9-F0DF9531E3FB}" type="slidenum">
              <a:rPr lang="fi-FI" smtClean="0"/>
              <a:t>6</a:t>
            </a:fld>
            <a:endParaRPr lang="fi-FI"/>
          </a:p>
        </p:txBody>
      </p:sp>
      <p:sp>
        <p:nvSpPr>
          <p:cNvPr id="9" name="Tekstiruutu 8">
            <a:extLst>
              <a:ext uri="{FF2B5EF4-FFF2-40B4-BE49-F238E27FC236}">
                <a16:creationId xmlns:a16="http://schemas.microsoft.com/office/drawing/2014/main" id="{F1862D2E-8E73-1F32-5E19-7BB031E568CC}"/>
              </a:ext>
            </a:extLst>
          </p:cNvPr>
          <p:cNvSpPr txBox="1"/>
          <p:nvPr/>
        </p:nvSpPr>
        <p:spPr>
          <a:xfrm>
            <a:off x="7566934" y="2324477"/>
            <a:ext cx="4282330" cy="4031873"/>
          </a:xfrm>
          <a:prstGeom prst="rect">
            <a:avLst/>
          </a:prstGeom>
          <a:noFill/>
        </p:spPr>
        <p:txBody>
          <a:bodyPr wrap="square" rtlCol="0">
            <a:spAutoFit/>
          </a:bodyPr>
          <a:lstStyle/>
          <a:p>
            <a:r>
              <a:rPr lang="fi-FI" sz="1600" i="1" dirty="0"/>
              <a:t>Katsomme rohkeasti tulevaisuuteen ja uudistamme toimintatapojamme sekä organisaatiomme kulttuuria. </a:t>
            </a:r>
          </a:p>
          <a:p>
            <a:endParaRPr lang="fi-FI" sz="1600" i="1" dirty="0"/>
          </a:p>
          <a:p>
            <a:r>
              <a:rPr lang="fi-FI" sz="1600" i="1" dirty="0"/>
              <a:t>Toimimme asiakaslähtöisesti kaikissa palveluissamme ja pidämme huolta niin asukkaistamme kuin vierailijoistammekin. Kannustamme kaikkia yhteiseen osallistumiseen.</a:t>
            </a:r>
          </a:p>
          <a:p>
            <a:endParaRPr lang="fi-FI" sz="1600" i="1" dirty="0"/>
          </a:p>
          <a:p>
            <a:r>
              <a:rPr lang="fi-FI" sz="1600" i="1" dirty="0"/>
              <a:t>Teemme aktiivisesti yhteistyötä eri foorumeilla Suonenjoen ja laajemman yhteisen alueen parhaaksi. </a:t>
            </a:r>
          </a:p>
          <a:p>
            <a:endParaRPr lang="fi-FI" sz="1600" i="1" dirty="0"/>
          </a:p>
          <a:p>
            <a:r>
              <a:rPr lang="fi-FI" sz="1600" i="1" dirty="0"/>
              <a:t>Teemme vastuullisia ratkaisuja vaikeissakin paikoissa. </a:t>
            </a:r>
            <a:endParaRPr lang="fi-FI" sz="1600" dirty="0"/>
          </a:p>
        </p:txBody>
      </p:sp>
    </p:spTree>
    <p:extLst>
      <p:ext uri="{BB962C8B-B14F-4D97-AF65-F5344CB8AC3E}">
        <p14:creationId xmlns:p14="http://schemas.microsoft.com/office/powerpoint/2010/main" val="278209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447ED18-E508-A8AA-84C0-BC8E7A5724E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46D61A4-192B-CD7A-C921-A1A7A21D6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kstiruutu 5">
            <a:extLst>
              <a:ext uri="{FF2B5EF4-FFF2-40B4-BE49-F238E27FC236}">
                <a16:creationId xmlns:a16="http://schemas.microsoft.com/office/drawing/2014/main" id="{240A1EF9-3757-5E13-1524-81D18831E03A}"/>
              </a:ext>
            </a:extLst>
          </p:cNvPr>
          <p:cNvSpPr txBox="1"/>
          <p:nvPr/>
        </p:nvSpPr>
        <p:spPr>
          <a:xfrm>
            <a:off x="8835518" y="3095909"/>
            <a:ext cx="2518282" cy="1200329"/>
          </a:xfrm>
          <a:prstGeom prst="rect">
            <a:avLst/>
          </a:prstGeom>
          <a:noFill/>
        </p:spPr>
        <p:txBody>
          <a:bodyPr wrap="square" rtlCol="0">
            <a:spAutoFit/>
          </a:bodyPr>
          <a:lstStyle/>
          <a:p>
            <a:r>
              <a:rPr lang="fi-FI" sz="2400" b="1" dirty="0">
                <a:latin typeface="Courier New" panose="02070309020205020404" pitchFamily="49" charset="0"/>
                <a:cs typeface="Courier New" panose="02070309020205020404" pitchFamily="49" charset="0"/>
              </a:rPr>
              <a:t>Suonenjoen nykytila, vahvuudet</a:t>
            </a:r>
          </a:p>
        </p:txBody>
      </p:sp>
      <p:sp>
        <p:nvSpPr>
          <p:cNvPr id="2" name="Tekstiruutu 1">
            <a:extLst>
              <a:ext uri="{FF2B5EF4-FFF2-40B4-BE49-F238E27FC236}">
                <a16:creationId xmlns:a16="http://schemas.microsoft.com/office/drawing/2014/main" id="{534D7AF6-966D-1092-C92C-F05ED3FCEC79}"/>
              </a:ext>
            </a:extLst>
          </p:cNvPr>
          <p:cNvSpPr txBox="1"/>
          <p:nvPr/>
        </p:nvSpPr>
        <p:spPr>
          <a:xfrm>
            <a:off x="440474" y="2628791"/>
            <a:ext cx="7271657" cy="401648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i-FI" sz="1700" b="1" i="0" u="none" strike="noStrike" kern="1200" cap="none" spc="0" normalizeH="0" baseline="0" noProof="0" dirty="0">
                <a:ln>
                  <a:noFill/>
                </a:ln>
                <a:solidFill>
                  <a:prstClr val="black"/>
                </a:solidFill>
                <a:effectLst/>
                <a:uLnTx/>
                <a:uFillTx/>
                <a:ea typeface="+mn-ea"/>
                <a:cs typeface="+mn-cs"/>
              </a:rPr>
              <a:t>Vahvuutemme</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Erinomainen sijainti 9-tien varressa; vain </a:t>
            </a:r>
            <a:r>
              <a:rPr lang="fi-FI" sz="1700" dirty="0">
                <a:solidFill>
                  <a:prstClr val="black"/>
                </a:solidFill>
              </a:rPr>
              <a:t>reilu puoli tuntia Kuopioon ja tunti Jyväskylään</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fi-FI" sz="1700" dirty="0">
                <a:solidFill>
                  <a:prstClr val="black"/>
                </a:solidFill>
              </a:rPr>
              <a:t>Junaliikenne; suorat yhteydet aina Helsinkiin ja Ouluun asti</a:t>
            </a:r>
          </a:p>
          <a:p>
            <a:pPr marL="285750" indent="-285750">
              <a:buBlip>
                <a:blip r:embed="rId3"/>
              </a:buBlip>
              <a:defRPr/>
            </a:pPr>
            <a:r>
              <a:rPr lang="fi-FI" sz="1700" dirty="0">
                <a:solidFill>
                  <a:prstClr val="black"/>
                </a:solidFill>
              </a:rPr>
              <a:t>Pienen kaupungin rauhallisuus, ruuhkattomuus ja helppo palveluiden saavutettavuus</a:t>
            </a:r>
          </a:p>
          <a:p>
            <a:pPr marL="285750" indent="-285750">
              <a:buBlip>
                <a:blip r:embed="rId3"/>
              </a:buBlip>
              <a:defRPr/>
            </a:pPr>
            <a:r>
              <a:rPr lang="fi-FI" sz="1700" dirty="0">
                <a:solidFill>
                  <a:prstClr val="black"/>
                </a:solidFill>
              </a:rPr>
              <a:t>Yhteisöllinen elämäntapa</a:t>
            </a:r>
          </a:p>
          <a:p>
            <a:pPr marL="285750" indent="-285750">
              <a:buBlip>
                <a:blip r:embed="rId3"/>
              </a:buBlip>
              <a:defRPr/>
            </a:pPr>
            <a:r>
              <a:rPr lang="fi-FI" sz="1700" dirty="0">
                <a:solidFill>
                  <a:prstClr val="black"/>
                </a:solidFill>
              </a:rPr>
              <a:t>Tunnettu mansikkabrändi</a:t>
            </a:r>
          </a:p>
          <a:p>
            <a:pPr marL="285750" indent="-285750">
              <a:buBlip>
                <a:blip r:embed="rId3"/>
              </a:buBlip>
              <a:defRPr/>
            </a:pPr>
            <a:r>
              <a:rPr lang="fi-FI" sz="1700" dirty="0">
                <a:solidFill>
                  <a:prstClr val="black"/>
                </a:solidFill>
              </a:rPr>
              <a:t>Hyvä työpaikkaomavaraisuus ja vilkas yritysperustanta sekä yrittäjämyönteinen ilmapiiri</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Liikuntapanostukset/asukas on Suomen kärkeä</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Lintharjun liikuntakeskus sekä loistavat maastopyöräilyreitit, vesistöt ja hiihtoladut</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Kulttuuri ja historia</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fi-FI" sz="1700" dirty="0">
                <a:solidFill>
                  <a:prstClr val="black"/>
                </a:solidFill>
              </a:rPr>
              <a:t>Edulliset omistusasunnot ja kohtuuhintaiset vuokra-asunnot</a:t>
            </a:r>
            <a:endParaRPr kumimoji="0" lang="fi-FI" sz="1700" b="0" i="0" u="none" strike="noStrike" kern="1200" cap="none" spc="0" normalizeH="0" baseline="0" noProof="0" dirty="0">
              <a:ln>
                <a:noFill/>
              </a:ln>
              <a:solidFill>
                <a:prstClr val="black"/>
              </a:solidFill>
              <a:effectLst/>
              <a:uLnTx/>
              <a:uFillTx/>
              <a:ea typeface="+mn-ea"/>
              <a:cs typeface="+mn-cs"/>
            </a:endParaRPr>
          </a:p>
        </p:txBody>
      </p:sp>
      <p:sp>
        <p:nvSpPr>
          <p:cNvPr id="4" name="Dian numeron paikkamerkki 3">
            <a:extLst>
              <a:ext uri="{FF2B5EF4-FFF2-40B4-BE49-F238E27FC236}">
                <a16:creationId xmlns:a16="http://schemas.microsoft.com/office/drawing/2014/main" id="{F39F38F2-0856-0487-ABD3-96D28A1A657E}"/>
              </a:ext>
            </a:extLst>
          </p:cNvPr>
          <p:cNvSpPr>
            <a:spLocks noGrp="1"/>
          </p:cNvSpPr>
          <p:nvPr>
            <p:ph type="sldNum" sz="quarter" idx="12"/>
          </p:nvPr>
        </p:nvSpPr>
        <p:spPr/>
        <p:txBody>
          <a:bodyPr/>
          <a:lstStyle/>
          <a:p>
            <a:fld id="{22EDF4DF-8D57-4E3F-9DB9-F0DF9531E3FB}" type="slidenum">
              <a:rPr lang="fi-FI" smtClean="0"/>
              <a:t>7</a:t>
            </a:fld>
            <a:endParaRPr lang="fi-FI"/>
          </a:p>
        </p:txBody>
      </p:sp>
    </p:spTree>
    <p:extLst>
      <p:ext uri="{BB962C8B-B14F-4D97-AF65-F5344CB8AC3E}">
        <p14:creationId xmlns:p14="http://schemas.microsoft.com/office/powerpoint/2010/main" val="2024234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ACF77E-F53E-2181-3B95-712CB85BA696}"/>
            </a:ext>
          </a:extLst>
        </p:cNvPr>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E49D1F20-3B27-70DF-D326-59D760FFCA37}"/>
              </a:ext>
            </a:extLst>
          </p:cNvPr>
          <p:cNvSpPr>
            <a:spLocks noGrp="1"/>
          </p:cNvSpPr>
          <p:nvPr>
            <p:ph type="sldNum" sz="quarter" idx="12"/>
          </p:nvPr>
        </p:nvSpPr>
        <p:spPr>
          <a:xfrm>
            <a:off x="9448800" y="65468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DF4DF-8D57-4E3F-9DB9-F0DF9531E3FB}"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0" name="Tekstiruutu 9">
            <a:extLst>
              <a:ext uri="{FF2B5EF4-FFF2-40B4-BE49-F238E27FC236}">
                <a16:creationId xmlns:a16="http://schemas.microsoft.com/office/drawing/2014/main" id="{3D90C418-3120-D9CF-5F06-65292DEF166A}"/>
              </a:ext>
            </a:extLst>
          </p:cNvPr>
          <p:cNvSpPr txBox="1"/>
          <p:nvPr/>
        </p:nvSpPr>
        <p:spPr>
          <a:xfrm>
            <a:off x="3447681" y="2601476"/>
            <a:ext cx="6207948" cy="375487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i-FI" sz="1700" b="1" i="0" u="none" strike="noStrike" kern="1200" cap="none" spc="0" normalizeH="0" baseline="0" noProof="0" dirty="0">
                <a:ln>
                  <a:noFill/>
                </a:ln>
                <a:solidFill>
                  <a:prstClr val="black"/>
                </a:solidFill>
                <a:effectLst/>
                <a:uLnTx/>
                <a:uFillTx/>
                <a:ea typeface="+mn-ea"/>
                <a:cs typeface="+mn-cs"/>
              </a:rPr>
              <a:t>Haasteemme</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Väestön ikääntyminen ja väheneminen</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Tulonsaajien mediaanitulot ovat matalat ja  taloudellinen huoltosuhde on heikko</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Asukkaiden sairastavuus on korkealla tasolla</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Syrjäytymisvaarassa olevien nuorten osuus on kasvanut huolestuttavasti</a:t>
            </a:r>
          </a:p>
          <a:p>
            <a:pPr marL="285750" indent="-285750">
              <a:buBlip>
                <a:blip r:embed="rId3"/>
              </a:buBlip>
              <a:defRPr/>
            </a:pPr>
            <a:r>
              <a:rPr lang="fi-FI" sz="1700" dirty="0">
                <a:solidFill>
                  <a:prstClr val="black"/>
                </a:solidFill>
              </a:rPr>
              <a:t>Kokemus asumisviihtyvyydestä on laskenut</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fi-FI" sz="1700" b="0" i="0" u="none" strike="noStrike" kern="1200" cap="none" spc="0" normalizeH="0" baseline="0" noProof="0" dirty="0">
                <a:ln>
                  <a:noFill/>
                </a:ln>
                <a:solidFill>
                  <a:prstClr val="black"/>
                </a:solidFill>
                <a:effectLst/>
                <a:uLnTx/>
                <a:uFillTx/>
                <a:ea typeface="+mn-ea"/>
                <a:cs typeface="+mn-cs"/>
              </a:rPr>
              <a:t>Luottamus päättäjiin ja omiin vaikutusmahdollisuuksiin on matala</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fi-FI" sz="1700" dirty="0">
                <a:solidFill>
                  <a:prstClr val="black"/>
                </a:solidFill>
              </a:rPr>
              <a:t>Matala ä</a:t>
            </a:r>
            <a:r>
              <a:rPr kumimoji="0" lang="fi-FI" sz="1700" b="0" i="0" u="none" strike="noStrike" kern="1200" cap="none" spc="0" normalizeH="0" baseline="0" noProof="0" dirty="0" err="1">
                <a:ln>
                  <a:noFill/>
                </a:ln>
                <a:solidFill>
                  <a:prstClr val="black"/>
                </a:solidFill>
                <a:effectLst/>
                <a:uLnTx/>
                <a:uFillTx/>
                <a:ea typeface="+mn-ea"/>
                <a:cs typeface="+mn-cs"/>
              </a:rPr>
              <a:t>änestysaktiivisuus</a:t>
            </a:r>
            <a:r>
              <a:rPr kumimoji="0" lang="fi-FI" sz="1700" b="0" i="0" u="none" strike="noStrike" kern="1200" cap="none" spc="0" normalizeH="0" baseline="0" noProof="0" dirty="0">
                <a:ln>
                  <a:noFill/>
                </a:ln>
                <a:solidFill>
                  <a:prstClr val="black"/>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fi-FI" sz="1700" dirty="0">
                <a:solidFill>
                  <a:prstClr val="black"/>
                </a:solidFill>
              </a:rPr>
              <a:t>K</a:t>
            </a:r>
            <a:r>
              <a:rPr kumimoji="0" lang="fi-FI" sz="1700" b="0" i="0" u="none" strike="noStrike" kern="1200" cap="none" spc="0" normalizeH="0" baseline="0" noProof="0" dirty="0" err="1">
                <a:ln>
                  <a:noFill/>
                </a:ln>
                <a:solidFill>
                  <a:prstClr val="black"/>
                </a:solidFill>
                <a:effectLst/>
                <a:uLnTx/>
                <a:uFillTx/>
                <a:ea typeface="+mn-ea"/>
                <a:cs typeface="+mn-cs"/>
              </a:rPr>
              <a:t>onsernitulos</a:t>
            </a:r>
            <a:r>
              <a:rPr kumimoji="0" lang="fi-FI" sz="1700" b="0" i="0" u="none" strike="noStrike" kern="1200" cap="none" spc="0" normalizeH="0" baseline="0" noProof="0" dirty="0">
                <a:ln>
                  <a:noFill/>
                </a:ln>
                <a:solidFill>
                  <a:prstClr val="black"/>
                </a:solidFill>
                <a:effectLst/>
                <a:uLnTx/>
                <a:uFillTx/>
                <a:ea typeface="+mn-ea"/>
                <a:cs typeface="+mn-cs"/>
              </a:rPr>
              <a:t> on heikko</a:t>
            </a: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fi-FI" sz="1700" dirty="0">
                <a:solidFill>
                  <a:prstClr val="black"/>
                </a:solidFill>
              </a:rPr>
              <a:t>Korkeakoulujen ja ammatillisten oppilaitosten puuttuminen paikkakunnalta</a:t>
            </a:r>
            <a:endParaRPr kumimoji="0" lang="fi-FI" sz="1700" b="0" i="0" u="none" strike="noStrike" kern="1200" cap="none" spc="0" normalizeH="0" baseline="0" noProof="0" dirty="0">
              <a:ln>
                <a:noFill/>
              </a:ln>
              <a:solidFill>
                <a:prstClr val="black"/>
              </a:solidFill>
              <a:effectLst/>
              <a:uLnTx/>
              <a:uFillTx/>
              <a:ea typeface="+mn-ea"/>
              <a:cs typeface="+mn-cs"/>
            </a:endParaRPr>
          </a:p>
        </p:txBody>
      </p:sp>
      <p:sp>
        <p:nvSpPr>
          <p:cNvPr id="4" name="Tekstiruutu 3">
            <a:extLst>
              <a:ext uri="{FF2B5EF4-FFF2-40B4-BE49-F238E27FC236}">
                <a16:creationId xmlns:a16="http://schemas.microsoft.com/office/drawing/2014/main" id="{C77A33F9-308B-74CF-4714-685BBF52FD1D}"/>
              </a:ext>
            </a:extLst>
          </p:cNvPr>
          <p:cNvSpPr txBox="1"/>
          <p:nvPr/>
        </p:nvSpPr>
        <p:spPr>
          <a:xfrm>
            <a:off x="424543" y="3182995"/>
            <a:ext cx="2307771" cy="1200329"/>
          </a:xfrm>
          <a:prstGeom prst="rect">
            <a:avLst/>
          </a:prstGeom>
          <a:noFill/>
        </p:spPr>
        <p:txBody>
          <a:bodyPr wrap="square" rtlCol="0">
            <a:spAutoFit/>
          </a:bodyPr>
          <a:lstStyle/>
          <a:p>
            <a:r>
              <a:rPr lang="fi-FI" sz="2400" b="1" dirty="0">
                <a:latin typeface="Courier New" panose="02070309020205020404" pitchFamily="49" charset="0"/>
                <a:cs typeface="Courier New" panose="02070309020205020404" pitchFamily="49" charset="0"/>
              </a:rPr>
              <a:t>Suonenjoen nykytila, haasteet</a:t>
            </a:r>
          </a:p>
        </p:txBody>
      </p:sp>
    </p:spTree>
    <p:extLst>
      <p:ext uri="{BB962C8B-B14F-4D97-AF65-F5344CB8AC3E}">
        <p14:creationId xmlns:p14="http://schemas.microsoft.com/office/powerpoint/2010/main" val="387005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CEA23A-8F08-8463-0981-B3DA38E74E7D}"/>
              </a:ext>
            </a:extLst>
          </p:cNvPr>
          <p:cNvSpPr>
            <a:spLocks noGrp="1"/>
          </p:cNvSpPr>
          <p:nvPr>
            <p:ph type="title"/>
          </p:nvPr>
        </p:nvSpPr>
        <p:spPr>
          <a:xfrm>
            <a:off x="460494" y="260600"/>
            <a:ext cx="10515600" cy="683090"/>
          </a:xfrm>
        </p:spPr>
        <p:txBody>
          <a:bodyPr>
            <a:normAutofit/>
          </a:bodyPr>
          <a:lstStyle/>
          <a:p>
            <a:r>
              <a:rPr lang="fi-FI" sz="2800" dirty="0">
                <a:latin typeface="Courier New" panose="02070309020205020404" pitchFamily="49" charset="0"/>
                <a:cs typeface="Courier New" panose="02070309020205020404" pitchFamily="49" charset="0"/>
              </a:rPr>
              <a:t>Toimintaympäristön muutosten ennakointi</a:t>
            </a:r>
          </a:p>
        </p:txBody>
      </p:sp>
      <p:sp>
        <p:nvSpPr>
          <p:cNvPr id="3" name="Sisällön paikkamerkki 2">
            <a:extLst>
              <a:ext uri="{FF2B5EF4-FFF2-40B4-BE49-F238E27FC236}">
                <a16:creationId xmlns:a16="http://schemas.microsoft.com/office/drawing/2014/main" id="{EC483873-FBE7-A406-3E7C-89035877C67F}"/>
              </a:ext>
            </a:extLst>
          </p:cNvPr>
          <p:cNvSpPr>
            <a:spLocks noGrp="1"/>
          </p:cNvSpPr>
          <p:nvPr>
            <p:ph idx="1"/>
          </p:nvPr>
        </p:nvSpPr>
        <p:spPr>
          <a:xfrm>
            <a:off x="460494" y="1179402"/>
            <a:ext cx="10708249" cy="4992797"/>
          </a:xfrm>
        </p:spPr>
        <p:txBody>
          <a:bodyPr>
            <a:normAutofit lnSpcReduction="10000"/>
          </a:bodyPr>
          <a:lstStyle/>
          <a:p>
            <a:pPr>
              <a:buBlip>
                <a:blip r:embed="rId3"/>
              </a:buBlip>
            </a:pPr>
            <a:r>
              <a:rPr lang="fi-FI" sz="2400" dirty="0">
                <a:cs typeface="Courier New" panose="02070309020205020404" pitchFamily="49" charset="0"/>
              </a:rPr>
              <a:t>Kuntien toimintaympäristö on muuttunut viime vuosikymmeninä ja tulee edelleen kiihtyvällä vauhdilla muuttumaan. Suurin tulevaisuuden muutostekijä on väestön väheneminen ja ikääntyminen. </a:t>
            </a:r>
          </a:p>
          <a:p>
            <a:pPr>
              <a:buBlip>
                <a:blip r:embed="rId3"/>
              </a:buBlip>
            </a:pPr>
            <a:endParaRPr lang="fi-FI" sz="2400" dirty="0">
              <a:cs typeface="Courier New" panose="02070309020205020404" pitchFamily="49" charset="0"/>
            </a:endParaRPr>
          </a:p>
          <a:p>
            <a:pPr>
              <a:buBlip>
                <a:blip r:embed="rId3"/>
              </a:buBlip>
            </a:pPr>
            <a:r>
              <a:rPr lang="fi-FI" sz="2400" dirty="0">
                <a:cs typeface="Courier New" panose="02070309020205020404" pitchFamily="49" charset="0"/>
              </a:rPr>
              <a:t>Älykäs sopeutuminen toimintaympäristön muutoksiin tarkoittaa mm. </a:t>
            </a:r>
          </a:p>
          <a:p>
            <a:pPr lvl="1">
              <a:buBlip>
                <a:blip r:embed="rId3"/>
              </a:buBlip>
            </a:pPr>
            <a:r>
              <a:rPr lang="fi-FI" sz="2100" dirty="0">
                <a:cs typeface="Courier New" panose="02070309020205020404" pitchFamily="49" charset="0"/>
              </a:rPr>
              <a:t>Ymmärrystä asiakkaiden palvelutarpeista</a:t>
            </a:r>
          </a:p>
          <a:p>
            <a:pPr lvl="1">
              <a:buBlip>
                <a:blip r:embed="rId3"/>
              </a:buBlip>
            </a:pPr>
            <a:r>
              <a:rPr lang="fi-FI" sz="2100" dirty="0">
                <a:cs typeface="Courier New" panose="02070309020205020404" pitchFamily="49" charset="0"/>
              </a:rPr>
              <a:t>Palveluiden määrällistä ja laadullista mitoittamista palvelutarpeiden mukaisesti</a:t>
            </a:r>
          </a:p>
          <a:p>
            <a:pPr lvl="1">
              <a:buBlip>
                <a:blip r:embed="rId3"/>
              </a:buBlip>
            </a:pPr>
            <a:r>
              <a:rPr lang="fi-FI" sz="2100" dirty="0">
                <a:cs typeface="Courier New" panose="02070309020205020404" pitchFamily="49" charset="0"/>
              </a:rPr>
              <a:t>Kustannustehokkaimman järjestämistavan valintaa palveluiden tuottamiseksi</a:t>
            </a:r>
          </a:p>
          <a:p>
            <a:pPr lvl="1">
              <a:buBlip>
                <a:blip r:embed="rId3"/>
              </a:buBlip>
            </a:pPr>
            <a:r>
              <a:rPr lang="fi-FI" sz="2100" dirty="0">
                <a:cs typeface="Courier New" panose="02070309020205020404" pitchFamily="49" charset="0"/>
              </a:rPr>
              <a:t>Tilatehokkuuden kehittämistä; tilojen käyttö muuttuvien palvelutarpeiden mukaisesti sekä luopuminen tarpeettomista tiloista </a:t>
            </a:r>
          </a:p>
          <a:p>
            <a:pPr lvl="1">
              <a:buBlip>
                <a:blip r:embed="rId3"/>
              </a:buBlip>
            </a:pPr>
            <a:r>
              <a:rPr lang="fi-FI" sz="2100" dirty="0">
                <a:cs typeface="Courier New" panose="02070309020205020404" pitchFamily="49" charset="0"/>
              </a:rPr>
              <a:t>Koko konsernikokonaisuuden ohjaamista</a:t>
            </a:r>
          </a:p>
          <a:p>
            <a:pPr lvl="1">
              <a:buBlip>
                <a:blip r:embed="rId3"/>
              </a:buBlip>
            </a:pPr>
            <a:r>
              <a:rPr lang="fi-FI" sz="2100" dirty="0">
                <a:cs typeface="Courier New" panose="02070309020205020404" pitchFamily="49" charset="0"/>
              </a:rPr>
              <a:t>Omien vahvuuksien hyödyntämistä viestinnässä</a:t>
            </a:r>
          </a:p>
          <a:p>
            <a:pPr lvl="1">
              <a:buBlip>
                <a:blip r:embed="rId3"/>
              </a:buBlip>
            </a:pPr>
            <a:r>
              <a:rPr lang="fi-FI" sz="2100" dirty="0">
                <a:cs typeface="Courier New" panose="02070309020205020404" pitchFamily="49" charset="0"/>
              </a:rPr>
              <a:t>Uusien innovaatioiden hyödyntämistä toimintojen kehittämisessä</a:t>
            </a:r>
          </a:p>
          <a:p>
            <a:pPr lvl="1">
              <a:buBlip>
                <a:blip r:embed="rId3"/>
              </a:buBlip>
            </a:pPr>
            <a:r>
              <a:rPr lang="fi-FI" sz="2100" dirty="0">
                <a:cs typeface="Courier New" panose="02070309020205020404" pitchFamily="49" charset="0"/>
              </a:rPr>
              <a:t>Kestävän kehityksen periaatteiden mukaista toimintaa</a:t>
            </a:r>
          </a:p>
          <a:p>
            <a:pPr lvl="1"/>
            <a:endParaRPr lang="fi-FI" sz="2800" dirty="0">
              <a:latin typeface="Montserrat" panose="00000500000000000000" pitchFamily="2" charset="0"/>
            </a:endParaRPr>
          </a:p>
        </p:txBody>
      </p:sp>
      <p:sp>
        <p:nvSpPr>
          <p:cNvPr id="5" name="Dian numeron paikkamerkki 4">
            <a:extLst>
              <a:ext uri="{FF2B5EF4-FFF2-40B4-BE49-F238E27FC236}">
                <a16:creationId xmlns:a16="http://schemas.microsoft.com/office/drawing/2014/main" id="{018477D5-40BF-4290-2667-D571C6006234}"/>
              </a:ext>
            </a:extLst>
          </p:cNvPr>
          <p:cNvSpPr>
            <a:spLocks noGrp="1"/>
          </p:cNvSpPr>
          <p:nvPr>
            <p:ph type="sldNum" sz="quarter" idx="12"/>
          </p:nvPr>
        </p:nvSpPr>
        <p:spPr>
          <a:xfrm>
            <a:off x="9448800" y="6492875"/>
            <a:ext cx="2743200" cy="365125"/>
          </a:xfrm>
        </p:spPr>
        <p:txBody>
          <a:bodyPr/>
          <a:lstStyle/>
          <a:p>
            <a:fld id="{22EDF4DF-8D57-4E3F-9DB9-F0DF9531E3FB}" type="slidenum">
              <a:rPr lang="fi-FI" smtClean="0"/>
              <a:t>9</a:t>
            </a:fld>
            <a:endParaRPr lang="fi-FI" dirty="0"/>
          </a:p>
        </p:txBody>
      </p:sp>
    </p:spTree>
    <p:extLst>
      <p:ext uri="{BB962C8B-B14F-4D97-AF65-F5344CB8AC3E}">
        <p14:creationId xmlns:p14="http://schemas.microsoft.com/office/powerpoint/2010/main" val="190263065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78506</TotalTime>
  <Words>1646</Words>
  <Application>Microsoft Office PowerPoint</Application>
  <PresentationFormat>Laajakuva</PresentationFormat>
  <Paragraphs>316</Paragraphs>
  <Slides>21</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21</vt:i4>
      </vt:variant>
    </vt:vector>
  </HeadingPairs>
  <TitlesOfParts>
    <vt:vector size="27" baseType="lpstr">
      <vt:lpstr>Aptos</vt:lpstr>
      <vt:lpstr>Aptos Display</vt:lpstr>
      <vt:lpstr>Arial</vt:lpstr>
      <vt:lpstr>Courier New</vt:lpstr>
      <vt:lpstr>Montserrat</vt:lpstr>
      <vt:lpstr>Office-teema</vt:lpstr>
      <vt:lpstr>PowerPoint-esitys</vt:lpstr>
      <vt:lpstr>Sisältö</vt:lpstr>
      <vt:lpstr>Toiminta-ajatus</vt:lpstr>
      <vt:lpstr>Suonenjoen kaupungin palveluiden järjestäminen</vt:lpstr>
      <vt:lpstr>Suonenjoen kaupungin konsernirakenne</vt:lpstr>
      <vt:lpstr>Arvot</vt:lpstr>
      <vt:lpstr>PowerPoint-esitys</vt:lpstr>
      <vt:lpstr>PowerPoint-esitys</vt:lpstr>
      <vt:lpstr>Toimintaympäristön muutosten ennakointi</vt:lpstr>
      <vt:lpstr>PowerPoint-esitys</vt:lpstr>
      <vt:lpstr>Strategian painopistealueet</vt:lpstr>
      <vt:lpstr>PowerPoint-esitys</vt:lpstr>
      <vt:lpstr>PowerPoint-esitys</vt:lpstr>
      <vt:lpstr>PowerPoint-esitys</vt:lpstr>
      <vt:lpstr>Henkilöstöpolitiikka</vt:lpstr>
      <vt:lpstr>Omistajapolitiikka</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 Könönen</dc:creator>
  <cp:lastModifiedBy>Jenni Könönen</cp:lastModifiedBy>
  <cp:revision>147</cp:revision>
  <cp:lastPrinted>2026-02-02T08:32:50Z</cp:lastPrinted>
  <dcterms:created xsi:type="dcterms:W3CDTF">2026-01-14T08:25:04Z</dcterms:created>
  <dcterms:modified xsi:type="dcterms:W3CDTF">2026-05-29T06:33:14Z</dcterms:modified>
</cp:coreProperties>
</file>